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drawings/drawing1.xml" ContentType="application/vnd.openxmlformats-officedocument.drawingml.chartshapes+xml"/>
  <Override PartName="/ppt/charts/chart21.xml" ContentType="application/vnd.openxmlformats-officedocument.drawingml.chart+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64" r:id="rId2"/>
    <p:sldId id="262" r:id="rId3"/>
    <p:sldId id="265" r:id="rId4"/>
    <p:sldId id="266" r:id="rId5"/>
    <p:sldId id="267" r:id="rId6"/>
    <p:sldId id="268" r:id="rId7"/>
    <p:sldId id="297" r:id="rId8"/>
    <p:sldId id="269" r:id="rId9"/>
    <p:sldId id="270" r:id="rId10"/>
    <p:sldId id="271" r:id="rId11"/>
    <p:sldId id="298" r:id="rId12"/>
    <p:sldId id="300" r:id="rId13"/>
    <p:sldId id="301" r:id="rId14"/>
    <p:sldId id="302" r:id="rId15"/>
    <p:sldId id="303" r:id="rId16"/>
    <p:sldId id="304" r:id="rId17"/>
    <p:sldId id="278" r:id="rId18"/>
    <p:sldId id="293" r:id="rId19"/>
    <p:sldId id="294" r:id="rId20"/>
    <p:sldId id="295" r:id="rId21"/>
    <p:sldId id="296" r:id="rId22"/>
    <p:sldId id="282" r:id="rId23"/>
    <p:sldId id="284" r:id="rId24"/>
    <p:sldId id="285" r:id="rId25"/>
    <p:sldId id="299" r:id="rId26"/>
    <p:sldId id="287" r:id="rId27"/>
    <p:sldId id="288" r:id="rId28"/>
    <p:sldId id="289" r:id="rId29"/>
    <p:sldId id="290" r:id="rId30"/>
    <p:sldId id="291" r:id="rId31"/>
    <p:sldId id="292" r:id="rId32"/>
  </p:sldIdLst>
  <p:sldSz cx="10688638" cy="7562850"/>
  <p:notesSz cx="6858000" cy="9144000"/>
  <p:defaultTextStyle>
    <a:defPPr>
      <a:defRPr lang="de-DE"/>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hlenkamp"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0002"/>
    <a:srgbClr val="00944A"/>
    <a:srgbClr val="65B3E4"/>
    <a:srgbClr val="40575F"/>
    <a:srgbClr val="182E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5" autoAdjust="0"/>
    <p:restoredTop sz="96866" autoAdjust="0"/>
  </p:normalViewPr>
  <p:slideViewPr>
    <p:cSldViewPr snapToGrid="0" snapToObjects="1">
      <p:cViewPr varScale="1">
        <p:scale>
          <a:sx n="94" d="100"/>
          <a:sy n="94" d="100"/>
        </p:scale>
        <p:origin x="-1353" y="-82"/>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1" d="100"/>
          <a:sy n="101"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0.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1.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2.xm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3.xm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4.xm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5.xml"/><Relationship Id="rId4"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6.xml"/><Relationship Id="rId4"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7.xml"/><Relationship Id="rId4"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microsoft.com/office/2011/relationships/chartColorStyle" Target="colors18.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8.xml"/><Relationship Id="rId4"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microsoft.com/office/2011/relationships/chartColorStyle" Target="colors19.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19.xml"/><Relationship Id="rId4"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20.xml"/><Relationship Id="rId5" Type="http://schemas.microsoft.com/office/2011/relationships/chartStyle" Target="style20.xml"/><Relationship Id="rId4" Type="http://schemas.microsoft.com/office/2011/relationships/chartColorStyle" Target="colors20.xml"/></Relationships>
</file>

<file path=ppt/charts/_rels/chart21.xml.rels><?xml version="1.0" encoding="UTF-8" standalone="yes"?>
<Relationships xmlns="http://schemas.openxmlformats.org/package/2006/relationships"><Relationship Id="rId3" Type="http://schemas.microsoft.com/office/2011/relationships/chartColorStyle" Target="colors21.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21.xml"/><Relationship Id="rId4"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7.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8.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oleObject" Target="file:///\\192.168.0.44\Exklusiv\01_Aktuell\Hamburg%20Messe%20und%20Congress\wetix%202019_20\Auswertung\LIVE-Auswertung_WETIx_2-20_MKu.xlsx" TargetMode="External"/><Relationship Id="rId1" Type="http://schemas.openxmlformats.org/officeDocument/2006/relationships/themeOverride" Target="../theme/themeOverride9.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'[LIVE-Auswertung_WETIx_2-20_MKu.xlsx]1'!$I$2</c:f>
          <c:strCache>
            <c:ptCount val="1"/>
            <c:pt idx="0">
              <c:v>In which segment of the wind industry is your company’s focus?</c:v>
            </c:pt>
          </c:strCache>
        </c:strRef>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de-DE"/>
        </a:p>
      </c:txPr>
    </c:title>
    <c:autoTitleDeleted val="0"/>
    <c:plotArea>
      <c:layout/>
      <c:barChart>
        <c:barDir val="col"/>
        <c:grouping val="percentStacked"/>
        <c:varyColors val="0"/>
        <c:ser>
          <c:idx val="0"/>
          <c:order val="0"/>
          <c:tx>
            <c:strRef>
              <c:f>'[LIVE-Auswertung_WETIx_2-20_MKu.xlsx]1'!$M$10</c:f>
              <c:strCache>
                <c:ptCount val="1"/>
                <c:pt idx="0">
                  <c:v>Onshore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'[LIVE-Auswertung_WETIx_2-20_MKu.xlsx]1'!$G$9:$L$9</c:f>
              <c:strCache>
                <c:ptCount val="6"/>
                <c:pt idx="0">
                  <c:v>Q2/18</c:v>
                </c:pt>
                <c:pt idx="1">
                  <c:v>Q4/18</c:v>
                </c:pt>
                <c:pt idx="2">
                  <c:v>Q2/19</c:v>
                </c:pt>
                <c:pt idx="3">
                  <c:v>Q4/19</c:v>
                </c:pt>
                <c:pt idx="4">
                  <c:v>Q2/20</c:v>
                </c:pt>
                <c:pt idx="5">
                  <c:v>Q4/20</c:v>
                </c:pt>
              </c:strCache>
            </c:strRef>
          </c:cat>
          <c:val>
            <c:numRef>
              <c:f>'[LIVE-Auswertung_WETIx_2-20_MKu.xlsx]1'!$G$10:$L$10</c:f>
              <c:numCache>
                <c:formatCode>0.0%</c:formatCode>
                <c:ptCount val="6"/>
                <c:pt idx="0">
                  <c:v>0.38771769019248398</c:v>
                </c:pt>
                <c:pt idx="1">
                  <c:v>0.42686170212765956</c:v>
                </c:pt>
                <c:pt idx="2">
                  <c:v>0.48092868988391374</c:v>
                </c:pt>
                <c:pt idx="3">
                  <c:v>0.50661241098677523</c:v>
                </c:pt>
                <c:pt idx="4">
                  <c:v>0.44791666666666669</c:v>
                </c:pt>
                <c:pt idx="5">
                  <c:v>0.47196652719665272</c:v>
                </c:pt>
              </c:numCache>
            </c:numRef>
          </c:val>
        </c:ser>
        <c:ser>
          <c:idx val="1"/>
          <c:order val="1"/>
          <c:tx>
            <c:strRef>
              <c:f>'[LIVE-Auswertung_WETIx_2-20_MKu.xlsx]1'!$M$11</c:f>
              <c:strCache>
                <c:ptCount val="1"/>
                <c:pt idx="0">
                  <c:v>Offshore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'[LIVE-Auswertung_WETIx_2-20_MKu.xlsx]1'!$G$9:$L$9</c:f>
              <c:strCache>
                <c:ptCount val="6"/>
                <c:pt idx="0">
                  <c:v>Q2/18</c:v>
                </c:pt>
                <c:pt idx="1">
                  <c:v>Q4/18</c:v>
                </c:pt>
                <c:pt idx="2">
                  <c:v>Q2/19</c:v>
                </c:pt>
                <c:pt idx="3">
                  <c:v>Q4/19</c:v>
                </c:pt>
                <c:pt idx="4">
                  <c:v>Q2/20</c:v>
                </c:pt>
                <c:pt idx="5">
                  <c:v>Q4/20</c:v>
                </c:pt>
              </c:strCache>
            </c:strRef>
          </c:cat>
          <c:val>
            <c:numRef>
              <c:f>'[LIVE-Auswertung_WETIx_2-20_MKu.xlsx]1'!$G$11:$L$11</c:f>
              <c:numCache>
                <c:formatCode>0.0%</c:formatCode>
                <c:ptCount val="6"/>
                <c:pt idx="0">
                  <c:v>0.18148487626031165</c:v>
                </c:pt>
                <c:pt idx="1">
                  <c:v>0.17087765957446807</c:v>
                </c:pt>
                <c:pt idx="2">
                  <c:v>0.148424543946932</c:v>
                </c:pt>
                <c:pt idx="3">
                  <c:v>0.12919633774160733</c:v>
                </c:pt>
                <c:pt idx="4">
                  <c:v>0.14867424242424243</c:v>
                </c:pt>
                <c:pt idx="5">
                  <c:v>0.14728033472803348</c:v>
                </c:pt>
              </c:numCache>
            </c:numRef>
          </c:val>
        </c:ser>
        <c:ser>
          <c:idx val="2"/>
          <c:order val="2"/>
          <c:tx>
            <c:strRef>
              <c:f>'[LIVE-Auswertung_WETIx_2-20_MKu.xlsx]1'!$M$12</c:f>
              <c:strCache>
                <c:ptCount val="1"/>
                <c:pt idx="0">
                  <c:v>Both</c:v>
                </c:pt>
              </c:strCache>
            </c:strRef>
          </c:tx>
          <c:spPr>
            <a:pattFill prst="wdUpDiag">
              <a:fgClr>
                <a:schemeClr val="accent6"/>
              </a:fgClr>
              <a:bgClr>
                <a:schemeClr val="tx2"/>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'[LIVE-Auswertung_WETIx_2-20_MKu.xlsx]1'!$G$9:$L$9</c:f>
              <c:strCache>
                <c:ptCount val="6"/>
                <c:pt idx="0">
                  <c:v>Q2/18</c:v>
                </c:pt>
                <c:pt idx="1">
                  <c:v>Q4/18</c:v>
                </c:pt>
                <c:pt idx="2">
                  <c:v>Q2/19</c:v>
                </c:pt>
                <c:pt idx="3">
                  <c:v>Q4/19</c:v>
                </c:pt>
                <c:pt idx="4">
                  <c:v>Q2/20</c:v>
                </c:pt>
                <c:pt idx="5">
                  <c:v>Q4/20</c:v>
                </c:pt>
              </c:strCache>
            </c:strRef>
          </c:cat>
          <c:val>
            <c:numRef>
              <c:f>'[LIVE-Auswertung_WETIx_2-20_MKu.xlsx]1'!$G$12:$L$12</c:f>
              <c:numCache>
                <c:formatCode>0.0%</c:formatCode>
                <c:ptCount val="6"/>
                <c:pt idx="0">
                  <c:v>0.4307974335472044</c:v>
                </c:pt>
                <c:pt idx="1">
                  <c:v>0.40226063829787234</c:v>
                </c:pt>
                <c:pt idx="2">
                  <c:v>0.37064676616915421</c:v>
                </c:pt>
                <c:pt idx="3">
                  <c:v>0.3641912512716175</c:v>
                </c:pt>
                <c:pt idx="4">
                  <c:v>0.40340909090909088</c:v>
                </c:pt>
                <c:pt idx="5">
                  <c:v>0.34728033472803349</c:v>
                </c:pt>
              </c:numCache>
            </c:numRef>
          </c:val>
        </c:ser>
        <c:ser>
          <c:idx val="3"/>
          <c:order val="3"/>
          <c:tx>
            <c:strRef>
              <c:f>'[LIVE-Auswertung_WETIx_2-20_MKu.xlsx]1'!$M$13</c:f>
              <c:strCache>
                <c:ptCount val="1"/>
                <c:pt idx="0">
                  <c:v>Don't Know (since q4/20)</c:v>
                </c:pt>
              </c:strCache>
            </c:strRef>
          </c:tx>
          <c:spPr>
            <a:solidFill>
              <a:schemeClr val="bg2">
                <a:lumMod val="75000"/>
              </a:schemeClr>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
                  <c:y val="3.919753086419753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'[LIVE-Auswertung_WETIx_2-20_MKu.xlsx]1'!$G$9:$L$9</c:f>
              <c:strCache>
                <c:ptCount val="6"/>
                <c:pt idx="0">
                  <c:v>Q2/18</c:v>
                </c:pt>
                <c:pt idx="1">
                  <c:v>Q4/18</c:v>
                </c:pt>
                <c:pt idx="2">
                  <c:v>Q2/19</c:v>
                </c:pt>
                <c:pt idx="3">
                  <c:v>Q4/19</c:v>
                </c:pt>
                <c:pt idx="4">
                  <c:v>Q2/20</c:v>
                </c:pt>
                <c:pt idx="5">
                  <c:v>Q4/20</c:v>
                </c:pt>
              </c:strCache>
            </c:strRef>
          </c:cat>
          <c:val>
            <c:numRef>
              <c:f>'[LIVE-Auswertung_WETIx_2-20_MKu.xlsx]1'!$G$13:$L$13</c:f>
              <c:numCache>
                <c:formatCode>General</c:formatCode>
                <c:ptCount val="6"/>
                <c:pt idx="5" formatCode="0.0%">
                  <c:v>3.3472803347280332E-2</c:v>
                </c:pt>
              </c:numCache>
            </c:numRef>
          </c:val>
        </c:ser>
        <c:dLbls>
          <c:dLblPos val="ctr"/>
          <c:showLegendKey val="0"/>
          <c:showVal val="1"/>
          <c:showCatName val="0"/>
          <c:showSerName val="0"/>
          <c:showPercent val="0"/>
          <c:showBubbleSize val="0"/>
        </c:dLbls>
        <c:gapWidth val="20"/>
        <c:overlap val="100"/>
        <c:axId val="202315264"/>
        <c:axId val="202316800"/>
      </c:barChart>
      <c:catAx>
        <c:axId val="202315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crossAx val="202316800"/>
        <c:crosses val="autoZero"/>
        <c:auto val="1"/>
        <c:lblAlgn val="ctr"/>
        <c:lblOffset val="100"/>
        <c:noMultiLvlLbl val="0"/>
      </c:catAx>
      <c:valAx>
        <c:axId val="2023168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crossAx val="202315264"/>
        <c:crosses val="autoZero"/>
        <c:crossBetween val="between"/>
        <c:majorUnit val="0.2"/>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zero"/>
    <c:showDLblsOverMax val="0"/>
  </c:chart>
  <c:spPr>
    <a:gradFill flip="none" rotWithShape="1">
      <a:gsLst>
        <a:gs pos="0">
          <a:schemeClr val="bg1"/>
        </a:gs>
        <a:gs pos="100000">
          <a:schemeClr val="bg1">
            <a:lumMod val="95000"/>
          </a:schemeClr>
        </a:gs>
      </a:gsLst>
      <a:path path="circle">
        <a:fillToRect l="50000" t="50000" r="50000" b="50000"/>
      </a:path>
      <a:tileRect/>
    </a:gradFill>
    <a:ln w="9525" cap="flat" cmpd="sng" algn="ctr">
      <a:noFill/>
      <a:round/>
    </a:ln>
    <a:effectLst/>
  </c:spPr>
  <c:txPr>
    <a:bodyPr/>
    <a:lstStyle/>
    <a:p>
      <a:pPr>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How do you assess the global market for the wind industry in </a:t>
            </a:r>
            <a:r>
              <a:rPr lang="de-DE" b="1">
                <a:solidFill>
                  <a:schemeClr val="accent2"/>
                </a:solidFill>
              </a:rPr>
              <a:t>North America </a:t>
            </a:r>
          </a:p>
          <a:p>
            <a:pPr>
              <a:defRPr sz="1400" b="0" i="0" u="none" strike="noStrike" kern="1200" spc="0" baseline="0">
                <a:solidFill>
                  <a:schemeClr val="tx1">
                    <a:lumMod val="65000"/>
                    <a:lumOff val="35000"/>
                  </a:schemeClr>
                </a:solidFill>
                <a:latin typeface="+mn-lt"/>
                <a:ea typeface="+mn-ea"/>
                <a:cs typeface="+mn-cs"/>
              </a:defRPr>
            </a:pPr>
            <a:r>
              <a:rPr lang="de-DE" u="sng">
                <a:solidFill>
                  <a:schemeClr val="tx2"/>
                </a:solidFill>
              </a:rPr>
              <a:t>in the current year</a:t>
            </a:r>
            <a:r>
              <a:rPr lang="de-DE">
                <a:solidFill>
                  <a:schemeClr val="tx2"/>
                </a:solidFill>
              </a:rPr>
              <a:t> and </a:t>
            </a:r>
            <a:r>
              <a:rPr lang="de-DE" u="sng">
                <a:solidFill>
                  <a:schemeClr val="tx2"/>
                </a:solidFill>
              </a:rPr>
              <a:t>in two years</a:t>
            </a:r>
            <a:r>
              <a:rPr lang="de-DE">
                <a:solidFill>
                  <a:schemeClr val="tx2"/>
                </a:solidFill>
              </a:rPr>
              <a:t>?</a:t>
            </a:r>
          </a:p>
        </c:rich>
      </c:tx>
      <c:layout/>
      <c:overlay val="0"/>
      <c:spPr>
        <a:noFill/>
        <a:ln>
          <a:noFill/>
        </a:ln>
        <a:effectLst/>
      </c:spPr>
    </c:title>
    <c:autoTitleDeleted val="0"/>
    <c:plotArea>
      <c:layout/>
      <c:barChart>
        <c:barDir val="col"/>
        <c:grouping val="clustered"/>
        <c:varyColors val="0"/>
        <c:ser>
          <c:idx val="0"/>
          <c:order val="0"/>
          <c:tx>
            <c:strRef>
              <c:f>'[LIVE-Auswertung_WETIx_2-20_MKu.xlsx]3'!$AE$4</c:f>
              <c:strCache>
                <c:ptCount val="1"/>
                <c:pt idx="0">
                  <c:v>Q2/18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'[LIVE-Auswertung_WETIx_2-20_MKu.xlsx]3'!$AL$15:$AL$18</c:f>
              <c:strCache>
                <c:ptCount val="4"/>
                <c:pt idx="0">
                  <c:v>Onshore (current year)</c:v>
                </c:pt>
                <c:pt idx="1">
                  <c:v>Onshore (in two years)</c:v>
                </c:pt>
                <c:pt idx="2">
                  <c:v>Offshore (current year)</c:v>
                </c:pt>
                <c:pt idx="3">
                  <c:v>Offshore (in two years)</c:v>
                </c:pt>
              </c:strCache>
            </c:strRef>
          </c:cat>
          <c:val>
            <c:numRef>
              <c:f>'[LIVE-Auswertung_WETIx_2-20_MKu.xlsx]3'!$AE$15:$AE$18</c:f>
              <c:numCache>
                <c:formatCode>_(* #,##0.00_);_(* \(#,##0.00\);_(* "-"??_);_(@_)</c:formatCode>
                <c:ptCount val="4"/>
                <c:pt idx="0">
                  <c:v>0.11</c:v>
                </c:pt>
                <c:pt idx="1">
                  <c:v>0.22</c:v>
                </c:pt>
                <c:pt idx="2">
                  <c:v>0.13</c:v>
                </c:pt>
                <c:pt idx="3">
                  <c:v>0.3</c:v>
                </c:pt>
              </c:numCache>
            </c:numRef>
          </c:val>
        </c:ser>
        <c:ser>
          <c:idx val="1"/>
          <c:order val="1"/>
          <c:tx>
            <c:strRef>
              <c:f>'[LIVE-Auswertung_WETIx_2-20_MKu.xlsx]3'!$AF$4</c:f>
              <c:strCache>
                <c:ptCount val="1"/>
                <c:pt idx="0">
                  <c:v>Q4/18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'[LIVE-Auswertung_WETIx_2-20_MKu.xlsx]3'!$AL$15:$AL$18</c:f>
              <c:strCache>
                <c:ptCount val="4"/>
                <c:pt idx="0">
                  <c:v>Onshore (current year)</c:v>
                </c:pt>
                <c:pt idx="1">
                  <c:v>Onshore (in two years)</c:v>
                </c:pt>
                <c:pt idx="2">
                  <c:v>Offshore (current year)</c:v>
                </c:pt>
                <c:pt idx="3">
                  <c:v>Offshore (in two years)</c:v>
                </c:pt>
              </c:strCache>
            </c:strRef>
          </c:cat>
          <c:val>
            <c:numRef>
              <c:f>'[LIVE-Auswertung_WETIx_2-20_MKu.xlsx]3'!$AF$15:$AF$18</c:f>
              <c:numCache>
                <c:formatCode>_(* #,##0.00_);_(* \(#,##0.00\);_(* "-"??_);_(@_)</c:formatCode>
                <c:ptCount val="4"/>
                <c:pt idx="0">
                  <c:v>0.22</c:v>
                </c:pt>
                <c:pt idx="1">
                  <c:v>0.26</c:v>
                </c:pt>
                <c:pt idx="2">
                  <c:v>0.23</c:v>
                </c:pt>
                <c:pt idx="3">
                  <c:v>0.38</c:v>
                </c:pt>
              </c:numCache>
            </c:numRef>
          </c:val>
        </c:ser>
        <c:ser>
          <c:idx val="2"/>
          <c:order val="2"/>
          <c:tx>
            <c:strRef>
              <c:f>'[LIVE-Auswertung_WETIx_2-20_MKu.xlsx]3'!$AG$4</c:f>
              <c:strCache>
                <c:ptCount val="1"/>
                <c:pt idx="0">
                  <c:v>Q2/19</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'[LIVE-Auswertung_WETIx_2-20_MKu.xlsx]3'!$AL$15:$AL$18</c:f>
              <c:strCache>
                <c:ptCount val="4"/>
                <c:pt idx="0">
                  <c:v>Onshore (current year)</c:v>
                </c:pt>
                <c:pt idx="1">
                  <c:v>Onshore (in two years)</c:v>
                </c:pt>
                <c:pt idx="2">
                  <c:v>Offshore (current year)</c:v>
                </c:pt>
                <c:pt idx="3">
                  <c:v>Offshore (in two years)</c:v>
                </c:pt>
              </c:strCache>
            </c:strRef>
          </c:cat>
          <c:val>
            <c:numRef>
              <c:f>'[LIVE-Auswertung_WETIx_2-20_MKu.xlsx]3'!$AG$15:$AG$18</c:f>
              <c:numCache>
                <c:formatCode>_(* #,##0.00_);_(* \(#,##0.00\);_(* "-"??_);_(@_)</c:formatCode>
                <c:ptCount val="4"/>
                <c:pt idx="0">
                  <c:v>0.39</c:v>
                </c:pt>
                <c:pt idx="1">
                  <c:v>0.56999999999999995</c:v>
                </c:pt>
                <c:pt idx="2">
                  <c:v>0.37</c:v>
                </c:pt>
                <c:pt idx="3">
                  <c:v>0.57999999999999996</c:v>
                </c:pt>
              </c:numCache>
            </c:numRef>
          </c:val>
        </c:ser>
        <c:ser>
          <c:idx val="3"/>
          <c:order val="3"/>
          <c:tx>
            <c:strRef>
              <c:f>'[LIVE-Auswertung_WETIx_2-20_MKu.xlsx]3'!$AH$4</c:f>
              <c:strCache>
                <c:ptCount val="1"/>
                <c:pt idx="0">
                  <c:v>Q4/19</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'[LIVE-Auswertung_WETIx_2-20_MKu.xlsx]3'!$AL$15:$AL$18</c:f>
              <c:strCache>
                <c:ptCount val="4"/>
                <c:pt idx="0">
                  <c:v>Onshore (current year)</c:v>
                </c:pt>
                <c:pt idx="1">
                  <c:v>Onshore (in two years)</c:v>
                </c:pt>
                <c:pt idx="2">
                  <c:v>Offshore (current year)</c:v>
                </c:pt>
                <c:pt idx="3">
                  <c:v>Offshore (in two years)</c:v>
                </c:pt>
              </c:strCache>
            </c:strRef>
          </c:cat>
          <c:val>
            <c:numRef>
              <c:f>'[LIVE-Auswertung_WETIx_2-20_MKu.xlsx]3'!$AH$15:$AH$18</c:f>
              <c:numCache>
                <c:formatCode>_(* #,##0.00_);_(* \(#,##0.00\);_(* "-"??_);_(@_)</c:formatCode>
                <c:ptCount val="4"/>
                <c:pt idx="0">
                  <c:v>0.4</c:v>
                </c:pt>
                <c:pt idx="1">
                  <c:v>0.44</c:v>
                </c:pt>
                <c:pt idx="2">
                  <c:v>0.43</c:v>
                </c:pt>
                <c:pt idx="3">
                  <c:v>0.7</c:v>
                </c:pt>
              </c:numCache>
            </c:numRef>
          </c:val>
        </c:ser>
        <c:ser>
          <c:idx val="4"/>
          <c:order val="4"/>
          <c:tx>
            <c:strRef>
              <c:f>'[LIVE-Auswertung_WETIx_2-20_MKu.xlsx]3'!$AI$4</c:f>
              <c:strCache>
                <c:ptCount val="1"/>
                <c:pt idx="0">
                  <c:v>Q2/20</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'[LIVE-Auswertung_WETIx_2-20_MKu.xlsx]3'!$AL$15:$AL$18</c:f>
              <c:strCache>
                <c:ptCount val="4"/>
                <c:pt idx="0">
                  <c:v>Onshore (current year)</c:v>
                </c:pt>
                <c:pt idx="1">
                  <c:v>Onshore (in two years)</c:v>
                </c:pt>
                <c:pt idx="2">
                  <c:v>Offshore (current year)</c:v>
                </c:pt>
                <c:pt idx="3">
                  <c:v>Offshore (in two years)</c:v>
                </c:pt>
              </c:strCache>
            </c:strRef>
          </c:cat>
          <c:val>
            <c:numRef>
              <c:f>'[LIVE-Auswertung_WETIx_2-20_MKu.xlsx]3'!$AI$15:$AI$18</c:f>
              <c:numCache>
                <c:formatCode>_(* #,##0.00_);_(* \(#,##0.00\);_(* "-"??_);_(@_)</c:formatCode>
                <c:ptCount val="4"/>
                <c:pt idx="0">
                  <c:v>0.2</c:v>
                </c:pt>
                <c:pt idx="1">
                  <c:v>0.5</c:v>
                </c:pt>
                <c:pt idx="2">
                  <c:v>0.16</c:v>
                </c:pt>
                <c:pt idx="3">
                  <c:v>0.6</c:v>
                </c:pt>
              </c:numCache>
            </c:numRef>
          </c:val>
        </c:ser>
        <c:ser>
          <c:idx val="5"/>
          <c:order val="5"/>
          <c:tx>
            <c:strRef>
              <c:f>'[LIVE-Auswertung_WETIx_2-20_MKu.xlsx]3'!$AJ$4</c:f>
              <c:strCache>
                <c:ptCount val="1"/>
                <c:pt idx="0">
                  <c:v>Q4/20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'[LIVE-Auswertung_WETIx_2-20_MKu.xlsx]3'!$AL$15:$AL$18</c:f>
              <c:strCache>
                <c:ptCount val="4"/>
                <c:pt idx="0">
                  <c:v>Onshore (current year)</c:v>
                </c:pt>
                <c:pt idx="1">
                  <c:v>Onshore (in two years)</c:v>
                </c:pt>
                <c:pt idx="2">
                  <c:v>Offshore (current year)</c:v>
                </c:pt>
                <c:pt idx="3">
                  <c:v>Offshore (in two years)</c:v>
                </c:pt>
              </c:strCache>
            </c:strRef>
          </c:cat>
          <c:val>
            <c:numRef>
              <c:f>'[LIVE-Auswertung_WETIx_2-20_MKu.xlsx]3'!$AJ$15:$AJ$18</c:f>
              <c:numCache>
                <c:formatCode>_(* #,##0.00_);_(* \(#,##0.00\);_(* "-"??_);_(@_)</c:formatCode>
                <c:ptCount val="4"/>
                <c:pt idx="0">
                  <c:v>0.28659340659340682</c:v>
                </c:pt>
                <c:pt idx="1">
                  <c:v>0.52614555256064666</c:v>
                </c:pt>
                <c:pt idx="2">
                  <c:v>0.20979919678714865</c:v>
                </c:pt>
                <c:pt idx="3">
                  <c:v>0.59478927203065135</c:v>
                </c:pt>
              </c:numCache>
            </c:numRef>
          </c:val>
        </c:ser>
        <c:dLbls>
          <c:dLblPos val="outEnd"/>
          <c:showLegendKey val="0"/>
          <c:showVal val="1"/>
          <c:showCatName val="0"/>
          <c:showSerName val="0"/>
          <c:showPercent val="0"/>
          <c:showBubbleSize val="0"/>
        </c:dLbls>
        <c:gapWidth val="50"/>
        <c:axId val="203019008"/>
        <c:axId val="203020544"/>
      </c:barChart>
      <c:catAx>
        <c:axId val="203019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3020544"/>
        <c:crosses val="autoZero"/>
        <c:auto val="1"/>
        <c:lblAlgn val="ctr"/>
        <c:lblOffset val="100"/>
        <c:noMultiLvlLbl val="0"/>
      </c:catAx>
      <c:valAx>
        <c:axId val="203020544"/>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_(* #,##0.00_);_(* \(#,##0.00\);_(* &quot;-&quot;??_);_(@_)" sourceLinked="1"/>
        <c:majorTickMark val="out"/>
        <c:minorTickMark val="none"/>
        <c:tickLblPos val="nextTo"/>
        <c:crossAx val="2030190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How do you assess the global market for the wind industry in </a:t>
            </a:r>
            <a:r>
              <a:rPr lang="de-DE" b="1">
                <a:solidFill>
                  <a:schemeClr val="accent4"/>
                </a:solidFill>
              </a:rPr>
              <a:t>Asia</a:t>
            </a:r>
          </a:p>
          <a:p>
            <a:pPr>
              <a:defRPr sz="1400" b="0" i="0" u="none" strike="noStrike" kern="1200" spc="0" baseline="0">
                <a:solidFill>
                  <a:schemeClr val="tx1">
                    <a:lumMod val="65000"/>
                    <a:lumOff val="35000"/>
                  </a:schemeClr>
                </a:solidFill>
                <a:latin typeface="+mn-lt"/>
                <a:ea typeface="+mn-ea"/>
                <a:cs typeface="+mn-cs"/>
              </a:defRPr>
            </a:pPr>
            <a:r>
              <a:rPr lang="de-DE" u="sng">
                <a:solidFill>
                  <a:schemeClr val="tx2"/>
                </a:solidFill>
              </a:rPr>
              <a:t>in the current year</a:t>
            </a:r>
            <a:r>
              <a:rPr lang="de-DE">
                <a:solidFill>
                  <a:schemeClr val="tx2"/>
                </a:solidFill>
              </a:rPr>
              <a:t> and </a:t>
            </a:r>
            <a:r>
              <a:rPr lang="de-DE" u="sng">
                <a:solidFill>
                  <a:schemeClr val="tx2"/>
                </a:solidFill>
              </a:rPr>
              <a:t>in two years</a:t>
            </a:r>
            <a:r>
              <a:rPr lang="de-DE">
                <a:solidFill>
                  <a:schemeClr val="tx2"/>
                </a:solidFill>
              </a:rPr>
              <a:t>?</a:t>
            </a:r>
          </a:p>
        </c:rich>
      </c:tx>
      <c:layout/>
      <c:overlay val="0"/>
      <c:spPr>
        <a:noFill/>
        <a:ln>
          <a:noFill/>
        </a:ln>
        <a:effectLst/>
      </c:spPr>
    </c:title>
    <c:autoTitleDeleted val="0"/>
    <c:plotArea>
      <c:layout/>
      <c:barChart>
        <c:barDir val="col"/>
        <c:grouping val="clustered"/>
        <c:varyColors val="0"/>
        <c:ser>
          <c:idx val="0"/>
          <c:order val="0"/>
          <c:tx>
            <c:strRef>
              <c:f>'[LIVE-Auswertung_WETIx_2-20_MKu.xlsx]3'!$AE$4</c:f>
              <c:strCache>
                <c:ptCount val="1"/>
                <c:pt idx="0">
                  <c:v>Q2/18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'[LIVE-Auswertung_WETIx_2-20_MKu.xlsx]3'!$AL$20:$AL$23</c:f>
              <c:strCache>
                <c:ptCount val="4"/>
                <c:pt idx="0">
                  <c:v>Onshore (current year)</c:v>
                </c:pt>
                <c:pt idx="1">
                  <c:v>Onshore (in two years)</c:v>
                </c:pt>
                <c:pt idx="2">
                  <c:v>Offshore (current year)</c:v>
                </c:pt>
                <c:pt idx="3">
                  <c:v>Offshore (in two years)</c:v>
                </c:pt>
              </c:strCache>
            </c:strRef>
          </c:cat>
          <c:val>
            <c:numRef>
              <c:f>'[LIVE-Auswertung_WETIx_2-20_MKu.xlsx]3'!$AE$20:$AE$23</c:f>
              <c:numCache>
                <c:formatCode>_(* #,##0.00_);_(* \(#,##0.00\);_(* "-"??_);_(@_)</c:formatCode>
                <c:ptCount val="4"/>
                <c:pt idx="0">
                  <c:v>0.35</c:v>
                </c:pt>
                <c:pt idx="1">
                  <c:v>0.52</c:v>
                </c:pt>
                <c:pt idx="2">
                  <c:v>0.42</c:v>
                </c:pt>
                <c:pt idx="3">
                  <c:v>0.59</c:v>
                </c:pt>
              </c:numCache>
            </c:numRef>
          </c:val>
        </c:ser>
        <c:ser>
          <c:idx val="1"/>
          <c:order val="1"/>
          <c:tx>
            <c:strRef>
              <c:f>'[LIVE-Auswertung_WETIx_2-20_MKu.xlsx]3'!$AF$4</c:f>
              <c:strCache>
                <c:ptCount val="1"/>
                <c:pt idx="0">
                  <c:v>Q4/18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'[LIVE-Auswertung_WETIx_2-20_MKu.xlsx]3'!$AL$20:$AL$23</c:f>
              <c:strCache>
                <c:ptCount val="4"/>
                <c:pt idx="0">
                  <c:v>Onshore (current year)</c:v>
                </c:pt>
                <c:pt idx="1">
                  <c:v>Onshore (in two years)</c:v>
                </c:pt>
                <c:pt idx="2">
                  <c:v>Offshore (current year)</c:v>
                </c:pt>
                <c:pt idx="3">
                  <c:v>Offshore (in two years)</c:v>
                </c:pt>
              </c:strCache>
            </c:strRef>
          </c:cat>
          <c:val>
            <c:numRef>
              <c:f>'[LIVE-Auswertung_WETIx_2-20_MKu.xlsx]3'!$AF$20:$AF$23</c:f>
              <c:numCache>
                <c:formatCode>_(* #,##0.00_);_(* \(#,##0.00\);_(* "-"??_);_(@_)</c:formatCode>
                <c:ptCount val="4"/>
                <c:pt idx="0">
                  <c:v>0.41</c:v>
                </c:pt>
                <c:pt idx="1">
                  <c:v>0.5</c:v>
                </c:pt>
                <c:pt idx="2">
                  <c:v>0.49</c:v>
                </c:pt>
                <c:pt idx="3">
                  <c:v>0.6</c:v>
                </c:pt>
              </c:numCache>
            </c:numRef>
          </c:val>
        </c:ser>
        <c:ser>
          <c:idx val="2"/>
          <c:order val="2"/>
          <c:tx>
            <c:strRef>
              <c:f>'[LIVE-Auswertung_WETIx_2-20_MKu.xlsx]3'!$AG$4</c:f>
              <c:strCache>
                <c:ptCount val="1"/>
                <c:pt idx="0">
                  <c:v>Q2/19</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'[LIVE-Auswertung_WETIx_2-20_MKu.xlsx]3'!$AL$20:$AL$23</c:f>
              <c:strCache>
                <c:ptCount val="4"/>
                <c:pt idx="0">
                  <c:v>Onshore (current year)</c:v>
                </c:pt>
                <c:pt idx="1">
                  <c:v>Onshore (in two years)</c:v>
                </c:pt>
                <c:pt idx="2">
                  <c:v>Offshore (current year)</c:v>
                </c:pt>
                <c:pt idx="3">
                  <c:v>Offshore (in two years)</c:v>
                </c:pt>
              </c:strCache>
            </c:strRef>
          </c:cat>
          <c:val>
            <c:numRef>
              <c:f>'[LIVE-Auswertung_WETIx_2-20_MKu.xlsx]3'!$AG$20:$AG$23</c:f>
              <c:numCache>
                <c:formatCode>_(* #,##0.00_);_(* \(#,##0.00\);_(* "-"??_);_(@_)</c:formatCode>
                <c:ptCount val="4"/>
                <c:pt idx="0">
                  <c:v>0.74</c:v>
                </c:pt>
                <c:pt idx="1">
                  <c:v>0.84</c:v>
                </c:pt>
                <c:pt idx="2">
                  <c:v>0.71</c:v>
                </c:pt>
                <c:pt idx="3">
                  <c:v>0.86</c:v>
                </c:pt>
              </c:numCache>
            </c:numRef>
          </c:val>
        </c:ser>
        <c:ser>
          <c:idx val="3"/>
          <c:order val="3"/>
          <c:tx>
            <c:strRef>
              <c:f>'[LIVE-Auswertung_WETIx_2-20_MKu.xlsx]3'!$AH$4</c:f>
              <c:strCache>
                <c:ptCount val="1"/>
                <c:pt idx="0">
                  <c:v>Q4/19</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'[LIVE-Auswertung_WETIx_2-20_MKu.xlsx]3'!$AL$20:$AL$23</c:f>
              <c:strCache>
                <c:ptCount val="4"/>
                <c:pt idx="0">
                  <c:v>Onshore (current year)</c:v>
                </c:pt>
                <c:pt idx="1">
                  <c:v>Onshore (in two years)</c:v>
                </c:pt>
                <c:pt idx="2">
                  <c:v>Offshore (current year)</c:v>
                </c:pt>
                <c:pt idx="3">
                  <c:v>Offshore (in two years)</c:v>
                </c:pt>
              </c:strCache>
            </c:strRef>
          </c:cat>
          <c:val>
            <c:numRef>
              <c:f>'[LIVE-Auswertung_WETIx_2-20_MKu.xlsx]3'!$AH$20:$AH$23</c:f>
              <c:numCache>
                <c:formatCode>_(* #,##0.00_);_(* \(#,##0.00\);_(* "-"??_);_(@_)</c:formatCode>
                <c:ptCount val="4"/>
                <c:pt idx="0">
                  <c:v>0.62</c:v>
                </c:pt>
                <c:pt idx="1">
                  <c:v>0.77</c:v>
                </c:pt>
                <c:pt idx="2">
                  <c:v>0.77</c:v>
                </c:pt>
                <c:pt idx="3">
                  <c:v>0.9</c:v>
                </c:pt>
              </c:numCache>
            </c:numRef>
          </c:val>
        </c:ser>
        <c:ser>
          <c:idx val="4"/>
          <c:order val="4"/>
          <c:tx>
            <c:strRef>
              <c:f>'[LIVE-Auswertung_WETIx_2-20_MKu.xlsx]3'!$AI$4</c:f>
              <c:strCache>
                <c:ptCount val="1"/>
                <c:pt idx="0">
                  <c:v>Q2/20</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'[LIVE-Auswertung_WETIx_2-20_MKu.xlsx]3'!$AL$20:$AL$23</c:f>
              <c:strCache>
                <c:ptCount val="4"/>
                <c:pt idx="0">
                  <c:v>Onshore (current year)</c:v>
                </c:pt>
                <c:pt idx="1">
                  <c:v>Onshore (in two years)</c:v>
                </c:pt>
                <c:pt idx="2">
                  <c:v>Offshore (current year)</c:v>
                </c:pt>
                <c:pt idx="3">
                  <c:v>Offshore (in two years)</c:v>
                </c:pt>
              </c:strCache>
            </c:strRef>
          </c:cat>
          <c:val>
            <c:numRef>
              <c:f>'[LIVE-Auswertung_WETIx_2-20_MKu.xlsx]3'!$AI$20:$AI$23</c:f>
              <c:numCache>
                <c:formatCode>_(* #,##0.00_);_(* \(#,##0.00\);_(* "-"??_);_(@_)</c:formatCode>
                <c:ptCount val="4"/>
                <c:pt idx="0">
                  <c:v>0.31</c:v>
                </c:pt>
                <c:pt idx="1">
                  <c:v>0.73</c:v>
                </c:pt>
                <c:pt idx="2">
                  <c:v>0.64</c:v>
                </c:pt>
                <c:pt idx="3">
                  <c:v>0.87</c:v>
                </c:pt>
              </c:numCache>
            </c:numRef>
          </c:val>
        </c:ser>
        <c:ser>
          <c:idx val="5"/>
          <c:order val="5"/>
          <c:tx>
            <c:strRef>
              <c:f>'[LIVE-Auswertung_WETIx_2-20_MKu.xlsx]3'!$AJ$4</c:f>
              <c:strCache>
                <c:ptCount val="1"/>
                <c:pt idx="0">
                  <c:v>Q4/20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4"/>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'[LIVE-Auswertung_WETIx_2-20_MKu.xlsx]3'!$AL$20:$AL$23</c:f>
              <c:strCache>
                <c:ptCount val="4"/>
                <c:pt idx="0">
                  <c:v>Onshore (current year)</c:v>
                </c:pt>
                <c:pt idx="1">
                  <c:v>Onshore (in two years)</c:v>
                </c:pt>
                <c:pt idx="2">
                  <c:v>Offshore (current year)</c:v>
                </c:pt>
                <c:pt idx="3">
                  <c:v>Offshore (in two years)</c:v>
                </c:pt>
              </c:strCache>
            </c:strRef>
          </c:cat>
          <c:val>
            <c:numRef>
              <c:f>'[LIVE-Auswertung_WETIx_2-20_MKu.xlsx]3'!$AJ$20:$AJ$23</c:f>
              <c:numCache>
                <c:formatCode>_(* #,##0.00_);_(* \(#,##0.00\);_(* "-"??_);_(@_)</c:formatCode>
                <c:ptCount val="4"/>
                <c:pt idx="0">
                  <c:v>0.58435754189944156</c:v>
                </c:pt>
                <c:pt idx="1">
                  <c:v>0.76217391304347792</c:v>
                </c:pt>
                <c:pt idx="2">
                  <c:v>0.71226765799256508</c:v>
                </c:pt>
                <c:pt idx="3">
                  <c:v>0.95007299270073009</c:v>
                </c:pt>
              </c:numCache>
            </c:numRef>
          </c:val>
        </c:ser>
        <c:dLbls>
          <c:dLblPos val="outEnd"/>
          <c:showLegendKey val="0"/>
          <c:showVal val="1"/>
          <c:showCatName val="0"/>
          <c:showSerName val="0"/>
          <c:showPercent val="0"/>
          <c:showBubbleSize val="0"/>
        </c:dLbls>
        <c:gapWidth val="50"/>
        <c:axId val="203249920"/>
        <c:axId val="203264000"/>
      </c:barChart>
      <c:catAx>
        <c:axId val="203249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3264000"/>
        <c:crosses val="autoZero"/>
        <c:auto val="1"/>
        <c:lblAlgn val="ctr"/>
        <c:lblOffset val="100"/>
        <c:noMultiLvlLbl val="0"/>
      </c:catAx>
      <c:valAx>
        <c:axId val="203264000"/>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_(* #,##0.00_);_(* \(#,##0.00\);_(* &quot;-&quot;??_);_(@_)" sourceLinked="1"/>
        <c:majorTickMark val="out"/>
        <c:minorTickMark val="none"/>
        <c:tickLblPos val="nextTo"/>
        <c:crossAx val="2032499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How do you assess the global market for the wind industry in the </a:t>
            </a:r>
            <a:r>
              <a:rPr lang="de-DE" b="1">
                <a:solidFill>
                  <a:schemeClr val="tx1"/>
                </a:solidFill>
              </a:rPr>
              <a:t>rest of the world</a:t>
            </a:r>
          </a:p>
          <a:p>
            <a:pPr>
              <a:defRPr sz="1400" b="0" i="0" u="none" strike="noStrike" kern="1200" spc="0" baseline="0">
                <a:solidFill>
                  <a:schemeClr val="tx1">
                    <a:lumMod val="65000"/>
                    <a:lumOff val="35000"/>
                  </a:schemeClr>
                </a:solidFill>
                <a:latin typeface="+mn-lt"/>
                <a:ea typeface="+mn-ea"/>
                <a:cs typeface="+mn-cs"/>
              </a:defRPr>
            </a:pPr>
            <a:r>
              <a:rPr lang="de-DE" u="sng">
                <a:solidFill>
                  <a:schemeClr val="tx2"/>
                </a:solidFill>
              </a:rPr>
              <a:t>in the current year</a:t>
            </a:r>
            <a:r>
              <a:rPr lang="de-DE" u="none">
                <a:solidFill>
                  <a:schemeClr val="tx2"/>
                </a:solidFill>
              </a:rPr>
              <a:t> </a:t>
            </a:r>
            <a:r>
              <a:rPr lang="de-DE">
                <a:solidFill>
                  <a:schemeClr val="tx2"/>
                </a:solidFill>
              </a:rPr>
              <a:t>and </a:t>
            </a:r>
            <a:r>
              <a:rPr lang="de-DE" u="sng">
                <a:solidFill>
                  <a:schemeClr val="tx2"/>
                </a:solidFill>
              </a:rPr>
              <a:t>in two years</a:t>
            </a:r>
            <a:r>
              <a:rPr lang="de-DE">
                <a:solidFill>
                  <a:schemeClr val="tx2"/>
                </a:solidFill>
              </a:rPr>
              <a:t>?</a:t>
            </a:r>
          </a:p>
        </c:rich>
      </c:tx>
      <c:layout/>
      <c:overlay val="0"/>
      <c:spPr>
        <a:noFill/>
        <a:ln>
          <a:noFill/>
        </a:ln>
        <a:effectLst/>
      </c:spPr>
    </c:title>
    <c:autoTitleDeleted val="0"/>
    <c:plotArea>
      <c:layout/>
      <c:barChart>
        <c:barDir val="col"/>
        <c:grouping val="clustered"/>
        <c:varyColors val="0"/>
        <c:ser>
          <c:idx val="0"/>
          <c:order val="0"/>
          <c:tx>
            <c:strRef>
              <c:f>'[LIVE-Auswertung_WETIx_2-20_MKu.xlsx]3'!$AE$4</c:f>
              <c:strCache>
                <c:ptCount val="1"/>
                <c:pt idx="0">
                  <c:v>Q2/18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'[LIVE-Auswertung_WETIx_2-20_MKu.xlsx]3'!$AL$25:$AL$28</c:f>
              <c:strCache>
                <c:ptCount val="4"/>
                <c:pt idx="0">
                  <c:v>Onshore (current year)</c:v>
                </c:pt>
                <c:pt idx="1">
                  <c:v>Onshore (in two years)</c:v>
                </c:pt>
                <c:pt idx="2">
                  <c:v>Offshore (current year)</c:v>
                </c:pt>
                <c:pt idx="3">
                  <c:v>Offshore (in two years)</c:v>
                </c:pt>
              </c:strCache>
            </c:strRef>
          </c:cat>
          <c:val>
            <c:numRef>
              <c:f>'[LIVE-Auswertung_WETIx_2-20_MKu.xlsx]3'!$AE$25:$AE$28</c:f>
              <c:numCache>
                <c:formatCode>_(* #,##0.00_);_(* \(#,##0.00\);_(* "-"??_);_(@_)</c:formatCode>
                <c:ptCount val="4"/>
                <c:pt idx="0">
                  <c:v>0.27</c:v>
                </c:pt>
                <c:pt idx="1">
                  <c:v>0.45</c:v>
                </c:pt>
                <c:pt idx="2">
                  <c:v>0.04</c:v>
                </c:pt>
                <c:pt idx="3">
                  <c:v>0.18</c:v>
                </c:pt>
              </c:numCache>
            </c:numRef>
          </c:val>
        </c:ser>
        <c:ser>
          <c:idx val="1"/>
          <c:order val="1"/>
          <c:tx>
            <c:strRef>
              <c:f>'[LIVE-Auswertung_WETIx_2-20_MKu.xlsx]3'!$AF$4</c:f>
              <c:strCache>
                <c:ptCount val="1"/>
                <c:pt idx="0">
                  <c:v>Q4/18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'[LIVE-Auswertung_WETIx_2-20_MKu.xlsx]3'!$AL$25:$AL$28</c:f>
              <c:strCache>
                <c:ptCount val="4"/>
                <c:pt idx="0">
                  <c:v>Onshore (current year)</c:v>
                </c:pt>
                <c:pt idx="1">
                  <c:v>Onshore (in two years)</c:v>
                </c:pt>
                <c:pt idx="2">
                  <c:v>Offshore (current year)</c:v>
                </c:pt>
                <c:pt idx="3">
                  <c:v>Offshore (in two years)</c:v>
                </c:pt>
              </c:strCache>
            </c:strRef>
          </c:cat>
          <c:val>
            <c:numRef>
              <c:f>'[LIVE-Auswertung_WETIx_2-20_MKu.xlsx]3'!$AF$25:$AF$28</c:f>
              <c:numCache>
                <c:formatCode>_(* #,##0.00_);_(* \(#,##0.00\);_(* "-"??_);_(@_)</c:formatCode>
                <c:ptCount val="4"/>
                <c:pt idx="0">
                  <c:v>0.28999999999999998</c:v>
                </c:pt>
                <c:pt idx="1">
                  <c:v>0.37</c:v>
                </c:pt>
                <c:pt idx="2">
                  <c:v>0.08</c:v>
                </c:pt>
                <c:pt idx="3">
                  <c:v>0.21</c:v>
                </c:pt>
              </c:numCache>
            </c:numRef>
          </c:val>
        </c:ser>
        <c:ser>
          <c:idx val="2"/>
          <c:order val="2"/>
          <c:tx>
            <c:strRef>
              <c:f>'[LIVE-Auswertung_WETIx_2-20_MKu.xlsx]3'!$AG$4</c:f>
              <c:strCache>
                <c:ptCount val="1"/>
                <c:pt idx="0">
                  <c:v>Q2/19</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'[LIVE-Auswertung_WETIx_2-20_MKu.xlsx]3'!$AL$25:$AL$28</c:f>
              <c:strCache>
                <c:ptCount val="4"/>
                <c:pt idx="0">
                  <c:v>Onshore (current year)</c:v>
                </c:pt>
                <c:pt idx="1">
                  <c:v>Onshore (in two years)</c:v>
                </c:pt>
                <c:pt idx="2">
                  <c:v>Offshore (current year)</c:v>
                </c:pt>
                <c:pt idx="3">
                  <c:v>Offshore (in two years)</c:v>
                </c:pt>
              </c:strCache>
            </c:strRef>
          </c:cat>
          <c:val>
            <c:numRef>
              <c:f>'[LIVE-Auswertung_WETIx_2-20_MKu.xlsx]3'!$AG$25:$AG$28</c:f>
              <c:numCache>
                <c:formatCode>_(* #,##0.00_);_(* \(#,##0.00\);_(* "-"??_);_(@_)</c:formatCode>
                <c:ptCount val="4"/>
                <c:pt idx="0">
                  <c:v>0.57999999999999996</c:v>
                </c:pt>
                <c:pt idx="1">
                  <c:v>0.75</c:v>
                </c:pt>
                <c:pt idx="2">
                  <c:v>0.3</c:v>
                </c:pt>
                <c:pt idx="3">
                  <c:v>0.46</c:v>
                </c:pt>
              </c:numCache>
            </c:numRef>
          </c:val>
        </c:ser>
        <c:ser>
          <c:idx val="3"/>
          <c:order val="3"/>
          <c:tx>
            <c:strRef>
              <c:f>'[LIVE-Auswertung_WETIx_2-20_MKu.xlsx]3'!$AH$4</c:f>
              <c:strCache>
                <c:ptCount val="1"/>
                <c:pt idx="0">
                  <c:v>Q4/19</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'[LIVE-Auswertung_WETIx_2-20_MKu.xlsx]3'!$AL$25:$AL$28</c:f>
              <c:strCache>
                <c:ptCount val="4"/>
                <c:pt idx="0">
                  <c:v>Onshore (current year)</c:v>
                </c:pt>
                <c:pt idx="1">
                  <c:v>Onshore (in two years)</c:v>
                </c:pt>
                <c:pt idx="2">
                  <c:v>Offshore (current year)</c:v>
                </c:pt>
                <c:pt idx="3">
                  <c:v>Offshore (in two years)</c:v>
                </c:pt>
              </c:strCache>
            </c:strRef>
          </c:cat>
          <c:val>
            <c:numRef>
              <c:f>'[LIVE-Auswertung_WETIx_2-20_MKu.xlsx]3'!$AH$25:$AH$28</c:f>
              <c:numCache>
                <c:formatCode>_(* #,##0.00_);_(* \(#,##0.00\);_(* "-"??_);_(@_)</c:formatCode>
                <c:ptCount val="4"/>
                <c:pt idx="0">
                  <c:v>0.53</c:v>
                </c:pt>
                <c:pt idx="1">
                  <c:v>0.74</c:v>
                </c:pt>
                <c:pt idx="2">
                  <c:v>0.1</c:v>
                </c:pt>
                <c:pt idx="3">
                  <c:v>0.35</c:v>
                </c:pt>
              </c:numCache>
            </c:numRef>
          </c:val>
        </c:ser>
        <c:ser>
          <c:idx val="4"/>
          <c:order val="4"/>
          <c:tx>
            <c:strRef>
              <c:f>'[LIVE-Auswertung_WETIx_2-20_MKu.xlsx]3'!$AI$4</c:f>
              <c:strCache>
                <c:ptCount val="1"/>
                <c:pt idx="0">
                  <c:v>Q2/20</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'[LIVE-Auswertung_WETIx_2-20_MKu.xlsx]3'!$AL$25:$AL$28</c:f>
              <c:strCache>
                <c:ptCount val="4"/>
                <c:pt idx="0">
                  <c:v>Onshore (current year)</c:v>
                </c:pt>
                <c:pt idx="1">
                  <c:v>Onshore (in two years)</c:v>
                </c:pt>
                <c:pt idx="2">
                  <c:v>Offshore (current year)</c:v>
                </c:pt>
                <c:pt idx="3">
                  <c:v>Offshore (in two years)</c:v>
                </c:pt>
              </c:strCache>
            </c:strRef>
          </c:cat>
          <c:val>
            <c:numRef>
              <c:f>'[LIVE-Auswertung_WETIx_2-20_MKu.xlsx]3'!$AI$25:$AI$28</c:f>
              <c:numCache>
                <c:formatCode>_(* #,##0.00_);_(* \(#,##0.00\);_(* "-"??_);_(@_)</c:formatCode>
                <c:ptCount val="4"/>
                <c:pt idx="0">
                  <c:v>0.51</c:v>
                </c:pt>
                <c:pt idx="1">
                  <c:v>0.66</c:v>
                </c:pt>
                <c:pt idx="2">
                  <c:v>-0.03</c:v>
                </c:pt>
                <c:pt idx="3">
                  <c:v>0.34</c:v>
                </c:pt>
              </c:numCache>
            </c:numRef>
          </c:val>
        </c:ser>
        <c:ser>
          <c:idx val="5"/>
          <c:order val="5"/>
          <c:tx>
            <c:strRef>
              <c:f>'[LIVE-Auswertung_WETIx_2-20_MKu.xlsx]3'!$AJ$4</c:f>
              <c:strCache>
                <c:ptCount val="1"/>
                <c:pt idx="0">
                  <c:v>Q4/20</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'[LIVE-Auswertung_WETIx_2-20_MKu.xlsx]3'!$AL$25:$AL$28</c:f>
              <c:strCache>
                <c:ptCount val="4"/>
                <c:pt idx="0">
                  <c:v>Onshore (current year)</c:v>
                </c:pt>
                <c:pt idx="1">
                  <c:v>Onshore (in two years)</c:v>
                </c:pt>
                <c:pt idx="2">
                  <c:v>Offshore (current year)</c:v>
                </c:pt>
                <c:pt idx="3">
                  <c:v>Offshore (in two years)</c:v>
                </c:pt>
              </c:strCache>
            </c:strRef>
          </c:cat>
          <c:val>
            <c:numRef>
              <c:f>'[LIVE-Auswertung_WETIx_2-20_MKu.xlsx]3'!$AJ$25:$AJ$28</c:f>
              <c:numCache>
                <c:formatCode>_(* #,##0.00_);_(* \(#,##0.00\);_(* "-"??_);_(@_)</c:formatCode>
                <c:ptCount val="4"/>
                <c:pt idx="0">
                  <c:v>0.41993769470404985</c:v>
                </c:pt>
                <c:pt idx="1">
                  <c:v>0.74526315789473685</c:v>
                </c:pt>
                <c:pt idx="2">
                  <c:v>9.0256410256410291E-2</c:v>
                </c:pt>
                <c:pt idx="3">
                  <c:v>0.3888770053475934</c:v>
                </c:pt>
              </c:numCache>
            </c:numRef>
          </c:val>
        </c:ser>
        <c:dLbls>
          <c:dLblPos val="outEnd"/>
          <c:showLegendKey val="0"/>
          <c:showVal val="1"/>
          <c:showCatName val="0"/>
          <c:showSerName val="0"/>
          <c:showPercent val="0"/>
          <c:showBubbleSize val="0"/>
        </c:dLbls>
        <c:gapWidth val="50"/>
        <c:axId val="203338112"/>
        <c:axId val="203339648"/>
      </c:barChart>
      <c:catAx>
        <c:axId val="203338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3339648"/>
        <c:crosses val="autoZero"/>
        <c:auto val="1"/>
        <c:lblAlgn val="ctr"/>
        <c:lblOffset val="100"/>
        <c:noMultiLvlLbl val="0"/>
      </c:catAx>
      <c:valAx>
        <c:axId val="203339648"/>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_(* #,##0.00_);_(* \(#,##0.00\);_(* &quot;-&quot;??_);_(@_)" sourceLinked="1"/>
        <c:majorTickMark val="out"/>
        <c:minorTickMark val="none"/>
        <c:tickLblPos val="nextTo"/>
        <c:crossAx val="2033381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'[LIVE-Auswertung_WETIx_2-20_MKu.xlsx]5'!$F$2</c:f>
          <c:strCache>
            <c:ptCount val="1"/>
            <c:pt idx="0">
              <c:v>In your opinion, what intensity will consolidation processes have in 2020/2021 (e.g. due to zero bids, lower political goals, lack of projects)?</c:v>
            </c:pt>
          </c:strCache>
        </c:strRef>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'[LIVE-Auswertung_WETIx_2-20_MKu.xlsx]5'!$H$4</c:f>
              <c:strCache>
                <c:ptCount val="1"/>
                <c:pt idx="0">
                  <c:v>Q2/18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'[LIVE-Auswertung_WETIx_2-20_MKu.xlsx]5'!$F$5:$F$6</c:f>
              <c:strCache>
                <c:ptCount val="2"/>
                <c:pt idx="0">
                  <c:v>Onshore (n = 620)</c:v>
                </c:pt>
                <c:pt idx="1">
                  <c:v>Offshore (n = 500)</c:v>
                </c:pt>
              </c:strCache>
            </c:strRef>
          </c:cat>
          <c:val>
            <c:numRef>
              <c:f>'[LIVE-Auswertung_WETIx_2-20_MKu.xlsx]5'!$H$5:$H$6</c:f>
              <c:numCache>
                <c:formatCode>General</c:formatCode>
                <c:ptCount val="2"/>
                <c:pt idx="0">
                  <c:v>0.3</c:v>
                </c:pt>
                <c:pt idx="1">
                  <c:v>0.36</c:v>
                </c:pt>
              </c:numCache>
            </c:numRef>
          </c:val>
        </c:ser>
        <c:ser>
          <c:idx val="1"/>
          <c:order val="1"/>
          <c:tx>
            <c:strRef>
              <c:f>'[LIVE-Auswertung_WETIx_2-20_MKu.xlsx]5'!$I$4</c:f>
              <c:strCache>
                <c:ptCount val="1"/>
                <c:pt idx="0">
                  <c:v>Q4/18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'[LIVE-Auswertung_WETIx_2-20_MKu.xlsx]5'!$F$5:$F$6</c:f>
              <c:strCache>
                <c:ptCount val="2"/>
                <c:pt idx="0">
                  <c:v>Onshore (n = 620)</c:v>
                </c:pt>
                <c:pt idx="1">
                  <c:v>Offshore (n = 500)</c:v>
                </c:pt>
              </c:strCache>
            </c:strRef>
          </c:cat>
          <c:val>
            <c:numRef>
              <c:f>'[LIVE-Auswertung_WETIx_2-20_MKu.xlsx]5'!$I$5:$I$6</c:f>
              <c:numCache>
                <c:formatCode>General</c:formatCode>
                <c:ptCount val="2"/>
                <c:pt idx="0">
                  <c:v>0.36</c:v>
                </c:pt>
                <c:pt idx="1">
                  <c:v>0.34</c:v>
                </c:pt>
              </c:numCache>
            </c:numRef>
          </c:val>
        </c:ser>
        <c:ser>
          <c:idx val="2"/>
          <c:order val="2"/>
          <c:tx>
            <c:strRef>
              <c:f>'[LIVE-Auswertung_WETIx_2-20_MKu.xlsx]5'!$J$4</c:f>
              <c:strCache>
                <c:ptCount val="1"/>
                <c:pt idx="0">
                  <c:v>Q2/19</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'[LIVE-Auswertung_WETIx_2-20_MKu.xlsx]5'!$F$5:$F$6</c:f>
              <c:strCache>
                <c:ptCount val="2"/>
                <c:pt idx="0">
                  <c:v>Onshore (n = 620)</c:v>
                </c:pt>
                <c:pt idx="1">
                  <c:v>Offshore (n = 500)</c:v>
                </c:pt>
              </c:strCache>
            </c:strRef>
          </c:cat>
          <c:val>
            <c:numRef>
              <c:f>'[LIVE-Auswertung_WETIx_2-20_MKu.xlsx]5'!$J$5:$J$6</c:f>
              <c:numCache>
                <c:formatCode>General</c:formatCode>
                <c:ptCount val="2"/>
                <c:pt idx="0">
                  <c:v>0.39</c:v>
                </c:pt>
                <c:pt idx="1">
                  <c:v>0.38</c:v>
                </c:pt>
              </c:numCache>
            </c:numRef>
          </c:val>
        </c:ser>
        <c:ser>
          <c:idx val="3"/>
          <c:order val="3"/>
          <c:tx>
            <c:strRef>
              <c:f>'[LIVE-Auswertung_WETIx_2-20_MKu.xlsx]5'!$K$4</c:f>
              <c:strCache>
                <c:ptCount val="1"/>
                <c:pt idx="0">
                  <c:v>Q4/19</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'[LIVE-Auswertung_WETIx_2-20_MKu.xlsx]5'!$F$5:$F$6</c:f>
              <c:strCache>
                <c:ptCount val="2"/>
                <c:pt idx="0">
                  <c:v>Onshore (n = 620)</c:v>
                </c:pt>
                <c:pt idx="1">
                  <c:v>Offshore (n = 500)</c:v>
                </c:pt>
              </c:strCache>
            </c:strRef>
          </c:cat>
          <c:val>
            <c:numRef>
              <c:f>'[LIVE-Auswertung_WETIx_2-20_MKu.xlsx]5'!$K$5:$K$6</c:f>
              <c:numCache>
                <c:formatCode>General</c:formatCode>
                <c:ptCount val="2"/>
                <c:pt idx="0">
                  <c:v>0.37</c:v>
                </c:pt>
                <c:pt idx="1">
                  <c:v>0.43</c:v>
                </c:pt>
              </c:numCache>
            </c:numRef>
          </c:val>
        </c:ser>
        <c:ser>
          <c:idx val="4"/>
          <c:order val="4"/>
          <c:tx>
            <c:strRef>
              <c:f>'[LIVE-Auswertung_WETIx_2-20_MKu.xlsx]5'!$L$4</c:f>
              <c:strCache>
                <c:ptCount val="1"/>
                <c:pt idx="0">
                  <c:v>Q2/20</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'[LIVE-Auswertung_WETIx_2-20_MKu.xlsx]5'!$F$5:$F$6</c:f>
              <c:strCache>
                <c:ptCount val="2"/>
                <c:pt idx="0">
                  <c:v>Onshore (n = 620)</c:v>
                </c:pt>
                <c:pt idx="1">
                  <c:v>Offshore (n = 500)</c:v>
                </c:pt>
              </c:strCache>
            </c:strRef>
          </c:cat>
          <c:val>
            <c:numRef>
              <c:f>'[LIVE-Auswertung_WETIx_2-20_MKu.xlsx]5'!$L$5:$L$6</c:f>
              <c:numCache>
                <c:formatCode>General</c:formatCode>
                <c:ptCount val="2"/>
                <c:pt idx="0">
                  <c:v>0.35</c:v>
                </c:pt>
                <c:pt idx="1">
                  <c:v>0.32</c:v>
                </c:pt>
              </c:numCache>
            </c:numRef>
          </c:val>
        </c:ser>
        <c:ser>
          <c:idx val="5"/>
          <c:order val="5"/>
          <c:tx>
            <c:strRef>
              <c:f>'[LIVE-Auswertung_WETIx_2-20_MKu.xlsx]5'!$M$4</c:f>
              <c:strCache>
                <c:ptCount val="1"/>
                <c:pt idx="0">
                  <c:v>Q4/20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'[LIVE-Auswertung_WETIx_2-20_MKu.xlsx]5'!$F$5:$F$6</c:f>
              <c:strCache>
                <c:ptCount val="2"/>
                <c:pt idx="0">
                  <c:v>Onshore (n = 620)</c:v>
                </c:pt>
                <c:pt idx="1">
                  <c:v>Offshore (n = 500)</c:v>
                </c:pt>
              </c:strCache>
            </c:strRef>
          </c:cat>
          <c:val>
            <c:numRef>
              <c:f>'[LIVE-Auswertung_WETIx_2-20_MKu.xlsx]5'!$M$5:$M$6</c:f>
              <c:numCache>
                <c:formatCode>0.00</c:formatCode>
                <c:ptCount val="2"/>
                <c:pt idx="0">
                  <c:v>0.30460547504025737</c:v>
                </c:pt>
                <c:pt idx="1">
                  <c:v>0.24638722554890213</c:v>
                </c:pt>
              </c:numCache>
            </c:numRef>
          </c:val>
        </c:ser>
        <c:dLbls>
          <c:dLblPos val="outEnd"/>
          <c:showLegendKey val="0"/>
          <c:showVal val="1"/>
          <c:showCatName val="0"/>
          <c:showSerName val="0"/>
          <c:showPercent val="0"/>
          <c:showBubbleSize val="0"/>
        </c:dLbls>
        <c:gapWidth val="50"/>
        <c:axId val="203422336"/>
        <c:axId val="203776384"/>
      </c:barChart>
      <c:catAx>
        <c:axId val="203422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3776384"/>
        <c:crosses val="autoZero"/>
        <c:auto val="1"/>
        <c:lblAlgn val="ctr"/>
        <c:lblOffset val="100"/>
        <c:noMultiLvlLbl val="0"/>
      </c:catAx>
      <c:valAx>
        <c:axId val="203776384"/>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General" sourceLinked="1"/>
        <c:majorTickMark val="out"/>
        <c:minorTickMark val="none"/>
        <c:tickLblPos val="nextTo"/>
        <c:crossAx val="2034223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How do you assess further </a:t>
            </a:r>
            <a:r>
              <a:rPr lang="de-DE" b="1">
                <a:solidFill>
                  <a:schemeClr val="tx2"/>
                </a:solidFill>
              </a:rPr>
              <a:t>optimization potentials through digitalization </a:t>
            </a:r>
          </a:p>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(e.g. automation of wind farms, sector coupling, smart grids)?</a:t>
            </a:r>
          </a:p>
        </c:rich>
      </c:tx>
      <c:layout/>
      <c:overlay val="0"/>
      <c:spPr>
        <a:noFill/>
        <a:ln>
          <a:noFill/>
        </a:ln>
        <a:effectLst/>
      </c:spPr>
    </c:title>
    <c:autoTitleDeleted val="0"/>
    <c:plotArea>
      <c:layout/>
      <c:barChart>
        <c:barDir val="col"/>
        <c:grouping val="clustered"/>
        <c:varyColors val="0"/>
        <c:ser>
          <c:idx val="0"/>
          <c:order val="0"/>
          <c:tx>
            <c:strRef>
              <c:f>'[LIVE-Auswertung_WETIx_2-20_MKu.xlsx]6'!$H$4</c:f>
              <c:strCache>
                <c:ptCount val="1"/>
                <c:pt idx="0">
                  <c:v>Q2/18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'[LIVE-Auswertung_WETIx_2-20_MKu.xlsx]6'!$F$5:$F$6</c:f>
              <c:strCache>
                <c:ptCount val="2"/>
                <c:pt idx="0">
                  <c:v>Onshore (n = 668)</c:v>
                </c:pt>
                <c:pt idx="1">
                  <c:v>Offshore (n = 576)</c:v>
                </c:pt>
              </c:strCache>
            </c:strRef>
          </c:cat>
          <c:val>
            <c:numRef>
              <c:f>'[LIVE-Auswertung_WETIx_2-20_MKu.xlsx]6'!$H$5:$H$6</c:f>
              <c:numCache>
                <c:formatCode>General</c:formatCode>
                <c:ptCount val="2"/>
                <c:pt idx="0">
                  <c:v>0.6</c:v>
                </c:pt>
                <c:pt idx="1">
                  <c:v>0.62</c:v>
                </c:pt>
              </c:numCache>
            </c:numRef>
          </c:val>
        </c:ser>
        <c:ser>
          <c:idx val="1"/>
          <c:order val="1"/>
          <c:tx>
            <c:strRef>
              <c:f>'[LIVE-Auswertung_WETIx_2-20_MKu.xlsx]6'!$I$4</c:f>
              <c:strCache>
                <c:ptCount val="1"/>
                <c:pt idx="0">
                  <c:v>Q4/18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'[LIVE-Auswertung_WETIx_2-20_MKu.xlsx]6'!$F$5:$F$6</c:f>
              <c:strCache>
                <c:ptCount val="2"/>
                <c:pt idx="0">
                  <c:v>Onshore (n = 668)</c:v>
                </c:pt>
                <c:pt idx="1">
                  <c:v>Offshore (n = 576)</c:v>
                </c:pt>
              </c:strCache>
            </c:strRef>
          </c:cat>
          <c:val>
            <c:numRef>
              <c:f>'[LIVE-Auswertung_WETIx_2-20_MKu.xlsx]6'!$I$5:$I$6</c:f>
              <c:numCache>
                <c:formatCode>General</c:formatCode>
                <c:ptCount val="2"/>
                <c:pt idx="0">
                  <c:v>0.62</c:v>
                </c:pt>
                <c:pt idx="1">
                  <c:v>0.62</c:v>
                </c:pt>
              </c:numCache>
            </c:numRef>
          </c:val>
        </c:ser>
        <c:ser>
          <c:idx val="2"/>
          <c:order val="2"/>
          <c:tx>
            <c:strRef>
              <c:f>'[LIVE-Auswertung_WETIx_2-20_MKu.xlsx]6'!$J$4</c:f>
              <c:strCache>
                <c:ptCount val="1"/>
                <c:pt idx="0">
                  <c:v>Q2/19</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'[LIVE-Auswertung_WETIx_2-20_MKu.xlsx]6'!$F$5:$F$6</c:f>
              <c:strCache>
                <c:ptCount val="2"/>
                <c:pt idx="0">
                  <c:v>Onshore (n = 668)</c:v>
                </c:pt>
                <c:pt idx="1">
                  <c:v>Offshore (n = 576)</c:v>
                </c:pt>
              </c:strCache>
            </c:strRef>
          </c:cat>
          <c:val>
            <c:numRef>
              <c:f>'[LIVE-Auswertung_WETIx_2-20_MKu.xlsx]6'!$J$5:$J$6</c:f>
              <c:numCache>
                <c:formatCode>General</c:formatCode>
                <c:ptCount val="2"/>
                <c:pt idx="0">
                  <c:v>0.67</c:v>
                </c:pt>
                <c:pt idx="1">
                  <c:v>0.8</c:v>
                </c:pt>
              </c:numCache>
            </c:numRef>
          </c:val>
        </c:ser>
        <c:ser>
          <c:idx val="3"/>
          <c:order val="3"/>
          <c:tx>
            <c:strRef>
              <c:f>'[LIVE-Auswertung_WETIx_2-20_MKu.xlsx]6'!$K$4</c:f>
              <c:strCache>
                <c:ptCount val="1"/>
                <c:pt idx="0">
                  <c:v>Q4/19</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'[LIVE-Auswertung_WETIx_2-20_MKu.xlsx]6'!$F$5:$F$6</c:f>
              <c:strCache>
                <c:ptCount val="2"/>
                <c:pt idx="0">
                  <c:v>Onshore (n = 668)</c:v>
                </c:pt>
                <c:pt idx="1">
                  <c:v>Offshore (n = 576)</c:v>
                </c:pt>
              </c:strCache>
            </c:strRef>
          </c:cat>
          <c:val>
            <c:numRef>
              <c:f>'[LIVE-Auswertung_WETIx_2-20_MKu.xlsx]6'!$K$5:$K$6</c:f>
              <c:numCache>
                <c:formatCode>General</c:formatCode>
                <c:ptCount val="2"/>
                <c:pt idx="0">
                  <c:v>0.56000000000000005</c:v>
                </c:pt>
                <c:pt idx="1">
                  <c:v>0.68</c:v>
                </c:pt>
              </c:numCache>
            </c:numRef>
          </c:val>
        </c:ser>
        <c:ser>
          <c:idx val="4"/>
          <c:order val="4"/>
          <c:tx>
            <c:strRef>
              <c:f>'[LIVE-Auswertung_WETIx_2-20_MKu.xlsx]6'!$L$4</c:f>
              <c:strCache>
                <c:ptCount val="1"/>
                <c:pt idx="0">
                  <c:v>Q2/20</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'[LIVE-Auswertung_WETIx_2-20_MKu.xlsx]6'!$F$5:$F$6</c:f>
              <c:strCache>
                <c:ptCount val="2"/>
                <c:pt idx="0">
                  <c:v>Onshore (n = 668)</c:v>
                </c:pt>
                <c:pt idx="1">
                  <c:v>Offshore (n = 576)</c:v>
                </c:pt>
              </c:strCache>
            </c:strRef>
          </c:cat>
          <c:val>
            <c:numRef>
              <c:f>'[LIVE-Auswertung_WETIx_2-20_MKu.xlsx]6'!$L$5:$L$6</c:f>
              <c:numCache>
                <c:formatCode>General</c:formatCode>
                <c:ptCount val="2"/>
                <c:pt idx="0">
                  <c:v>0.63</c:v>
                </c:pt>
                <c:pt idx="1">
                  <c:v>0.75</c:v>
                </c:pt>
              </c:numCache>
            </c:numRef>
          </c:val>
        </c:ser>
        <c:ser>
          <c:idx val="5"/>
          <c:order val="5"/>
          <c:tx>
            <c:strRef>
              <c:f>'[LIVE-Auswertung_WETIx_2-20_MKu.xlsx]6'!$M$4</c:f>
              <c:strCache>
                <c:ptCount val="1"/>
                <c:pt idx="0">
                  <c:v>Q4/20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'[LIVE-Auswertung_WETIx_2-20_MKu.xlsx]6'!$F$5:$F$6</c:f>
              <c:strCache>
                <c:ptCount val="2"/>
                <c:pt idx="0">
                  <c:v>Onshore (n = 668)</c:v>
                </c:pt>
                <c:pt idx="1">
                  <c:v>Offshore (n = 576)</c:v>
                </c:pt>
              </c:strCache>
            </c:strRef>
          </c:cat>
          <c:val>
            <c:numRef>
              <c:f>'[LIVE-Auswertung_WETIx_2-20_MKu.xlsx]6'!$M$5:$M$6</c:f>
              <c:numCache>
                <c:formatCode>0.00</c:formatCode>
                <c:ptCount val="2"/>
                <c:pt idx="0">
                  <c:v>0.58307922272047863</c:v>
                </c:pt>
                <c:pt idx="1">
                  <c:v>0.73913344887348309</c:v>
                </c:pt>
              </c:numCache>
            </c:numRef>
          </c:val>
        </c:ser>
        <c:dLbls>
          <c:dLblPos val="outEnd"/>
          <c:showLegendKey val="0"/>
          <c:showVal val="1"/>
          <c:showCatName val="0"/>
          <c:showSerName val="0"/>
          <c:showPercent val="0"/>
          <c:showBubbleSize val="0"/>
        </c:dLbls>
        <c:gapWidth val="50"/>
        <c:axId val="203870592"/>
        <c:axId val="203872128"/>
      </c:barChart>
      <c:catAx>
        <c:axId val="203870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3872128"/>
        <c:crosses val="autoZero"/>
        <c:auto val="1"/>
        <c:lblAlgn val="ctr"/>
        <c:lblOffset val="100"/>
        <c:noMultiLvlLbl val="0"/>
      </c:catAx>
      <c:valAx>
        <c:axId val="203872128"/>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General" sourceLinked="1"/>
        <c:majorTickMark val="out"/>
        <c:minorTickMark val="none"/>
        <c:tickLblPos val="nextTo"/>
        <c:crossAx val="2038705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2"/>
                </a:solidFill>
              </a:rPr>
              <a:t>How do you assess further </a:t>
            </a:r>
            <a:r>
              <a:rPr lang="en-US" b="1">
                <a:solidFill>
                  <a:schemeClr val="tx2"/>
                </a:solidFill>
              </a:rPr>
              <a:t>cost efficiency potentials through technology</a:t>
            </a:r>
            <a:r>
              <a:rPr lang="en-US">
                <a:solidFill>
                  <a:schemeClr val="tx2"/>
                </a:solidFill>
              </a:rPr>
              <a:t> </a:t>
            </a:r>
          </a:p>
          <a:p>
            <a:pPr>
              <a:defRPr sz="1400" b="0" i="0" u="none" strike="noStrike" kern="1200" spc="0" baseline="0">
                <a:solidFill>
                  <a:schemeClr val="tx1">
                    <a:lumMod val="65000"/>
                    <a:lumOff val="35000"/>
                  </a:schemeClr>
                </a:solidFill>
                <a:latin typeface="+mn-lt"/>
                <a:ea typeface="+mn-ea"/>
                <a:cs typeface="+mn-cs"/>
              </a:defRPr>
            </a:pPr>
            <a:r>
              <a:rPr lang="en-US">
                <a:solidFill>
                  <a:schemeClr val="tx2"/>
                </a:solidFill>
              </a:rPr>
              <a:t>(e.g. bigger turbines, floating)?</a:t>
            </a:r>
          </a:p>
        </c:rich>
      </c:tx>
      <c:layout/>
      <c:overlay val="0"/>
      <c:spPr>
        <a:noFill/>
        <a:ln>
          <a:noFill/>
        </a:ln>
        <a:effectLst/>
      </c:spPr>
    </c:title>
    <c:autoTitleDeleted val="0"/>
    <c:plotArea>
      <c:layout/>
      <c:barChart>
        <c:barDir val="col"/>
        <c:grouping val="clustered"/>
        <c:varyColors val="0"/>
        <c:ser>
          <c:idx val="0"/>
          <c:order val="0"/>
          <c:tx>
            <c:strRef>
              <c:f>'[LIVE-Auswertung_WETIx_2-20_MKu.xlsx]7'!$H$4</c:f>
              <c:strCache>
                <c:ptCount val="1"/>
                <c:pt idx="0">
                  <c:v>Q2/18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'[LIVE-Auswertung_WETIx_2-20_MKu.xlsx]7'!$F$5:$F$6</c:f>
              <c:strCache>
                <c:ptCount val="2"/>
                <c:pt idx="0">
                  <c:v>Onshore (n = 674)</c:v>
                </c:pt>
                <c:pt idx="1">
                  <c:v>Offshore (n = 612)</c:v>
                </c:pt>
              </c:strCache>
            </c:strRef>
          </c:cat>
          <c:val>
            <c:numRef>
              <c:f>'[LIVE-Auswertung_WETIx_2-20_MKu.xlsx]7'!$H$5:$H$6</c:f>
              <c:numCache>
                <c:formatCode>General</c:formatCode>
                <c:ptCount val="2"/>
                <c:pt idx="0">
                  <c:v>0.46</c:v>
                </c:pt>
                <c:pt idx="1">
                  <c:v>0.75</c:v>
                </c:pt>
              </c:numCache>
            </c:numRef>
          </c:val>
        </c:ser>
        <c:ser>
          <c:idx val="1"/>
          <c:order val="1"/>
          <c:tx>
            <c:strRef>
              <c:f>'[LIVE-Auswertung_WETIx_2-20_MKu.xlsx]7'!$I$4</c:f>
              <c:strCache>
                <c:ptCount val="1"/>
                <c:pt idx="0">
                  <c:v>Q4/18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'[LIVE-Auswertung_WETIx_2-20_MKu.xlsx]7'!$F$5:$F$6</c:f>
              <c:strCache>
                <c:ptCount val="2"/>
                <c:pt idx="0">
                  <c:v>Onshore (n = 674)</c:v>
                </c:pt>
                <c:pt idx="1">
                  <c:v>Offshore (n = 612)</c:v>
                </c:pt>
              </c:strCache>
            </c:strRef>
          </c:cat>
          <c:val>
            <c:numRef>
              <c:f>'[LIVE-Auswertung_WETIx_2-20_MKu.xlsx]7'!$I$5:$I$6</c:f>
              <c:numCache>
                <c:formatCode>General</c:formatCode>
                <c:ptCount val="2"/>
                <c:pt idx="0">
                  <c:v>0.38</c:v>
                </c:pt>
                <c:pt idx="1">
                  <c:v>0.73</c:v>
                </c:pt>
              </c:numCache>
            </c:numRef>
          </c:val>
        </c:ser>
        <c:ser>
          <c:idx val="2"/>
          <c:order val="2"/>
          <c:tx>
            <c:strRef>
              <c:f>'[LIVE-Auswertung_WETIx_2-20_MKu.xlsx]7'!$J$4</c:f>
              <c:strCache>
                <c:ptCount val="1"/>
                <c:pt idx="0">
                  <c:v>Q2/19</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'[LIVE-Auswertung_WETIx_2-20_MKu.xlsx]7'!$F$5:$F$6</c:f>
              <c:strCache>
                <c:ptCount val="2"/>
                <c:pt idx="0">
                  <c:v>Onshore (n = 674)</c:v>
                </c:pt>
                <c:pt idx="1">
                  <c:v>Offshore (n = 612)</c:v>
                </c:pt>
              </c:strCache>
            </c:strRef>
          </c:cat>
          <c:val>
            <c:numRef>
              <c:f>'[LIVE-Auswertung_WETIx_2-20_MKu.xlsx]7'!$J$5:$J$6</c:f>
              <c:numCache>
                <c:formatCode>General</c:formatCode>
                <c:ptCount val="2"/>
                <c:pt idx="0">
                  <c:v>0.42</c:v>
                </c:pt>
                <c:pt idx="1">
                  <c:v>0.86</c:v>
                </c:pt>
              </c:numCache>
            </c:numRef>
          </c:val>
        </c:ser>
        <c:ser>
          <c:idx val="3"/>
          <c:order val="3"/>
          <c:tx>
            <c:strRef>
              <c:f>'[LIVE-Auswertung_WETIx_2-20_MKu.xlsx]7'!$K$4</c:f>
              <c:strCache>
                <c:ptCount val="1"/>
                <c:pt idx="0">
                  <c:v>Q4/19</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'[LIVE-Auswertung_WETIx_2-20_MKu.xlsx]7'!$F$5:$F$6</c:f>
              <c:strCache>
                <c:ptCount val="2"/>
                <c:pt idx="0">
                  <c:v>Onshore (n = 674)</c:v>
                </c:pt>
                <c:pt idx="1">
                  <c:v>Offshore (n = 612)</c:v>
                </c:pt>
              </c:strCache>
            </c:strRef>
          </c:cat>
          <c:val>
            <c:numRef>
              <c:f>'[LIVE-Auswertung_WETIx_2-20_MKu.xlsx]7'!$K$5:$K$6</c:f>
              <c:numCache>
                <c:formatCode>General</c:formatCode>
                <c:ptCount val="2"/>
                <c:pt idx="0">
                  <c:v>0.35</c:v>
                </c:pt>
                <c:pt idx="1">
                  <c:v>0.77</c:v>
                </c:pt>
              </c:numCache>
            </c:numRef>
          </c:val>
        </c:ser>
        <c:ser>
          <c:idx val="4"/>
          <c:order val="4"/>
          <c:tx>
            <c:strRef>
              <c:f>'[LIVE-Auswertung_WETIx_2-20_MKu.xlsx]7'!$L$4</c:f>
              <c:strCache>
                <c:ptCount val="1"/>
                <c:pt idx="0">
                  <c:v>Q2/20</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'[LIVE-Auswertung_WETIx_2-20_MKu.xlsx]7'!$F$5:$F$6</c:f>
              <c:strCache>
                <c:ptCount val="2"/>
                <c:pt idx="0">
                  <c:v>Onshore (n = 674)</c:v>
                </c:pt>
                <c:pt idx="1">
                  <c:v>Offshore (n = 612)</c:v>
                </c:pt>
              </c:strCache>
            </c:strRef>
          </c:cat>
          <c:val>
            <c:numRef>
              <c:f>'[LIVE-Auswertung_WETIx_2-20_MKu.xlsx]7'!$L$5:$L$6</c:f>
              <c:numCache>
                <c:formatCode>General</c:formatCode>
                <c:ptCount val="2"/>
                <c:pt idx="0">
                  <c:v>0.39</c:v>
                </c:pt>
                <c:pt idx="1">
                  <c:v>0.81</c:v>
                </c:pt>
              </c:numCache>
            </c:numRef>
          </c:val>
        </c:ser>
        <c:ser>
          <c:idx val="5"/>
          <c:order val="5"/>
          <c:tx>
            <c:strRef>
              <c:f>'[LIVE-Auswertung_WETIx_2-20_MKu.xlsx]7'!$M$4</c:f>
              <c:strCache>
                <c:ptCount val="1"/>
                <c:pt idx="0">
                  <c:v>Q4/20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'[LIVE-Auswertung_WETIx_2-20_MKu.xlsx]7'!$F$5:$F$6</c:f>
              <c:strCache>
                <c:ptCount val="2"/>
                <c:pt idx="0">
                  <c:v>Onshore (n = 674)</c:v>
                </c:pt>
                <c:pt idx="1">
                  <c:v>Offshore (n = 612)</c:v>
                </c:pt>
              </c:strCache>
            </c:strRef>
          </c:cat>
          <c:val>
            <c:numRef>
              <c:f>'[LIVE-Auswertung_WETIx_2-20_MKu.xlsx]7'!$M$5:$M$6</c:f>
              <c:numCache>
                <c:formatCode>0.00</c:formatCode>
                <c:ptCount val="2"/>
                <c:pt idx="0">
                  <c:v>0.39057777777777769</c:v>
                </c:pt>
                <c:pt idx="1">
                  <c:v>0.81409461663947802</c:v>
                </c:pt>
              </c:numCache>
            </c:numRef>
          </c:val>
        </c:ser>
        <c:dLbls>
          <c:dLblPos val="outEnd"/>
          <c:showLegendKey val="0"/>
          <c:showVal val="1"/>
          <c:showCatName val="0"/>
          <c:showSerName val="0"/>
          <c:showPercent val="0"/>
          <c:showBubbleSize val="0"/>
        </c:dLbls>
        <c:gapWidth val="50"/>
        <c:axId val="203626752"/>
        <c:axId val="203636736"/>
      </c:barChart>
      <c:catAx>
        <c:axId val="203626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3636736"/>
        <c:crosses val="autoZero"/>
        <c:auto val="1"/>
        <c:lblAlgn val="ctr"/>
        <c:lblOffset val="100"/>
        <c:noMultiLvlLbl val="0"/>
      </c:catAx>
      <c:valAx>
        <c:axId val="203636736"/>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General" sourceLinked="1"/>
        <c:majorTickMark val="out"/>
        <c:minorTickMark val="none"/>
        <c:tickLblPos val="nextTo"/>
        <c:crossAx val="2036267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de-DE">
                <a:solidFill>
                  <a:schemeClr val="tx2"/>
                </a:solidFill>
              </a:rPr>
              <a:t>How do you estimate the impact of the </a:t>
            </a:r>
            <a:r>
              <a:rPr lang="de-DE" b="1">
                <a:solidFill>
                  <a:schemeClr val="tx2"/>
                </a:solidFill>
              </a:rPr>
              <a:t>corona pandemic </a:t>
            </a:r>
            <a:r>
              <a:rPr lang="de-DE">
                <a:solidFill>
                  <a:schemeClr val="tx2"/>
                </a:solidFill>
              </a:rPr>
              <a:t>on the development </a:t>
            </a:r>
          </a:p>
          <a:p>
            <a:pPr>
              <a:defRPr sz="1400" b="0" i="0" u="none" strike="noStrike" kern="1200" spc="0" baseline="0">
                <a:solidFill>
                  <a:schemeClr val="tx2"/>
                </a:solidFill>
                <a:latin typeface="+mn-lt"/>
                <a:ea typeface="+mn-ea"/>
                <a:cs typeface="+mn-cs"/>
              </a:defRPr>
            </a:pPr>
            <a:r>
              <a:rPr lang="de-DE">
                <a:solidFill>
                  <a:schemeClr val="tx2"/>
                </a:solidFill>
              </a:rPr>
              <a:t>of wind energy (</a:t>
            </a:r>
            <a:r>
              <a:rPr lang="de-DE" u="sng">
                <a:solidFill>
                  <a:schemeClr val="tx2"/>
                </a:solidFill>
              </a:rPr>
              <a:t>in the next 2 years</a:t>
            </a:r>
            <a:r>
              <a:rPr lang="de-DE">
                <a:solidFill>
                  <a:schemeClr val="tx2"/>
                </a:solidFill>
              </a:rPr>
              <a:t>)?</a:t>
            </a:r>
          </a:p>
        </c:rich>
      </c:tx>
      <c:layout/>
      <c:overlay val="0"/>
      <c:spPr>
        <a:noFill/>
        <a:ln>
          <a:noFill/>
        </a:ln>
        <a:effectLst/>
      </c:spPr>
    </c:title>
    <c:autoTitleDeleted val="0"/>
    <c:plotArea>
      <c:layout/>
      <c:barChart>
        <c:barDir val="bar"/>
        <c:grouping val="percentStacked"/>
        <c:varyColors val="0"/>
        <c:ser>
          <c:idx val="0"/>
          <c:order val="0"/>
          <c:tx>
            <c:strRef>
              <c:f>'[LIVE-Auswertung_WETIx_2-20_MKu.xlsx]8'!$K$38</c:f>
              <c:strCache>
                <c:ptCount val="1"/>
                <c:pt idx="0">
                  <c:v>Very negative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'[LIVE-Auswertung_WETIx_2-20_MKu.xlsx]8'!$I$36:$J$36</c:f>
              <c:strCache>
                <c:ptCount val="2"/>
                <c:pt idx="0">
                  <c:v>Onshore (n = 667)</c:v>
                </c:pt>
                <c:pt idx="1">
                  <c:v>Offshore (n = 538)</c:v>
                </c:pt>
              </c:strCache>
            </c:strRef>
          </c:cat>
          <c:val>
            <c:numRef>
              <c:f>'[LIVE-Auswertung_WETIx_2-20_MKu.xlsx]8'!$I$38:$J$38</c:f>
              <c:numCache>
                <c:formatCode>0.0%</c:formatCode>
                <c:ptCount val="2"/>
                <c:pt idx="0">
                  <c:v>5.089820359281437E-2</c:v>
                </c:pt>
                <c:pt idx="1">
                  <c:v>4.4526901669758812E-2</c:v>
                </c:pt>
              </c:numCache>
            </c:numRef>
          </c:val>
        </c:ser>
        <c:ser>
          <c:idx val="1"/>
          <c:order val="1"/>
          <c:tx>
            <c:strRef>
              <c:f>'[LIVE-Auswertung_WETIx_2-20_MKu.xlsx]8'!$K$39</c:f>
              <c:strCache>
                <c:ptCount val="1"/>
                <c:pt idx="0">
                  <c:v>Negative</c:v>
                </c:pt>
              </c:strCache>
            </c:strRef>
          </c:tx>
          <c:spPr>
            <a:solidFill>
              <a:srgbClr val="EE91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'[LIVE-Auswertung_WETIx_2-20_MKu.xlsx]8'!$I$36:$J$36</c:f>
              <c:strCache>
                <c:ptCount val="2"/>
                <c:pt idx="0">
                  <c:v>Onshore (n = 667)</c:v>
                </c:pt>
                <c:pt idx="1">
                  <c:v>Offshore (n = 538)</c:v>
                </c:pt>
              </c:strCache>
            </c:strRef>
          </c:cat>
          <c:val>
            <c:numRef>
              <c:f>'[LIVE-Auswertung_WETIx_2-20_MKu.xlsx]8'!$I$39:$J$39</c:f>
              <c:numCache>
                <c:formatCode>0.0%</c:formatCode>
                <c:ptCount val="2"/>
                <c:pt idx="0">
                  <c:v>0.3727544910179641</c:v>
                </c:pt>
                <c:pt idx="1">
                  <c:v>0.31539888682745826</c:v>
                </c:pt>
              </c:numCache>
            </c:numRef>
          </c:val>
        </c:ser>
        <c:ser>
          <c:idx val="2"/>
          <c:order val="2"/>
          <c:tx>
            <c:strRef>
              <c:f>'[LIVE-Auswertung_WETIx_2-20_MKu.xlsx]8'!$K$40</c:f>
              <c:strCache>
                <c:ptCount val="1"/>
                <c:pt idx="0">
                  <c:v>Neutral</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'[LIVE-Auswertung_WETIx_2-20_MKu.xlsx]8'!$I$36:$J$36</c:f>
              <c:strCache>
                <c:ptCount val="2"/>
                <c:pt idx="0">
                  <c:v>Onshore (n = 667)</c:v>
                </c:pt>
                <c:pt idx="1">
                  <c:v>Offshore (n = 538)</c:v>
                </c:pt>
              </c:strCache>
            </c:strRef>
          </c:cat>
          <c:val>
            <c:numRef>
              <c:f>'[LIVE-Auswertung_WETIx_2-20_MKu.xlsx]8'!$I$40:$J$40</c:f>
              <c:numCache>
                <c:formatCode>0.0%</c:formatCode>
                <c:ptCount val="2"/>
                <c:pt idx="0">
                  <c:v>0.40568862275449102</c:v>
                </c:pt>
                <c:pt idx="1">
                  <c:v>0.42486085343228203</c:v>
                </c:pt>
              </c:numCache>
            </c:numRef>
          </c:val>
        </c:ser>
        <c:ser>
          <c:idx val="3"/>
          <c:order val="3"/>
          <c:tx>
            <c:strRef>
              <c:f>'[LIVE-Auswertung_WETIx_2-20_MKu.xlsx]8'!$K$41</c:f>
              <c:strCache>
                <c:ptCount val="1"/>
                <c:pt idx="0">
                  <c:v>Positive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'[LIVE-Auswertung_WETIx_2-20_MKu.xlsx]8'!$I$36:$J$36</c:f>
              <c:strCache>
                <c:ptCount val="2"/>
                <c:pt idx="0">
                  <c:v>Onshore (n = 667)</c:v>
                </c:pt>
                <c:pt idx="1">
                  <c:v>Offshore (n = 538)</c:v>
                </c:pt>
              </c:strCache>
            </c:strRef>
          </c:cat>
          <c:val>
            <c:numRef>
              <c:f>'[LIVE-Auswertung_WETIx_2-20_MKu.xlsx]8'!$I$41:$J$41</c:f>
              <c:numCache>
                <c:formatCode>0.0%</c:formatCode>
                <c:ptCount val="2"/>
                <c:pt idx="0">
                  <c:v>0.13323353293413173</c:v>
                </c:pt>
                <c:pt idx="1">
                  <c:v>0.15398886827458255</c:v>
                </c:pt>
              </c:numCache>
            </c:numRef>
          </c:val>
        </c:ser>
        <c:ser>
          <c:idx val="4"/>
          <c:order val="4"/>
          <c:tx>
            <c:strRef>
              <c:f>'[LIVE-Auswertung_WETIx_2-20_MKu.xlsx]8'!$K$42</c:f>
              <c:strCache>
                <c:ptCount val="1"/>
                <c:pt idx="0">
                  <c:v>Very positive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'[LIVE-Auswertung_WETIx_2-20_MKu.xlsx]8'!$I$36:$J$36</c:f>
              <c:strCache>
                <c:ptCount val="2"/>
                <c:pt idx="0">
                  <c:v>Onshore (n = 667)</c:v>
                </c:pt>
                <c:pt idx="1">
                  <c:v>Offshore (n = 538)</c:v>
                </c:pt>
              </c:strCache>
            </c:strRef>
          </c:cat>
          <c:val>
            <c:numRef>
              <c:f>'[LIVE-Auswertung_WETIx_2-20_MKu.xlsx]8'!$I$42:$J$42</c:f>
              <c:numCache>
                <c:formatCode>0.0%</c:formatCode>
                <c:ptCount val="2"/>
                <c:pt idx="0">
                  <c:v>3.7425149700598799E-2</c:v>
                </c:pt>
                <c:pt idx="1">
                  <c:v>6.1224489795918366E-2</c:v>
                </c:pt>
              </c:numCache>
            </c:numRef>
          </c:val>
        </c:ser>
        <c:dLbls>
          <c:dLblPos val="ctr"/>
          <c:showLegendKey val="0"/>
          <c:showVal val="1"/>
          <c:showCatName val="0"/>
          <c:showSerName val="0"/>
          <c:showPercent val="0"/>
          <c:showBubbleSize val="0"/>
        </c:dLbls>
        <c:gapWidth val="50"/>
        <c:overlap val="100"/>
        <c:axId val="203717632"/>
        <c:axId val="203735808"/>
      </c:barChart>
      <c:catAx>
        <c:axId val="203717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crossAx val="203735808"/>
        <c:crosses val="autoZero"/>
        <c:auto val="1"/>
        <c:lblAlgn val="ctr"/>
        <c:lblOffset val="100"/>
        <c:noMultiLvlLbl val="0"/>
      </c:catAx>
      <c:valAx>
        <c:axId val="203735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crossAx val="2037176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kern="1200" spc="0" baseline="0">
                <a:solidFill>
                  <a:srgbClr val="44546A"/>
                </a:solidFill>
                <a:effectLst/>
                <a:latin typeface="Calibri" panose="020F0502020204030204" pitchFamily="34" charset="0"/>
                <a:ea typeface="+mn-ea"/>
                <a:cs typeface="+mn-cs"/>
              </a:rPr>
              <a:t>How high do you estimate the probability that the production of </a:t>
            </a:r>
            <a:r>
              <a:rPr lang="de-DE" sz="1400" b="1" i="0" kern="1200" spc="0" baseline="0">
                <a:solidFill>
                  <a:schemeClr val="accent6"/>
                </a:solidFill>
                <a:effectLst/>
                <a:latin typeface="Calibri" panose="020F0502020204030204" pitchFamily="34" charset="0"/>
                <a:ea typeface="+mn-ea"/>
                <a:cs typeface="+mn-cs"/>
              </a:rPr>
              <a:t>green hydrogen </a:t>
            </a:r>
            <a:r>
              <a:rPr lang="de-DE" sz="1400" b="0" i="0" kern="1200" spc="0" baseline="0">
                <a:solidFill>
                  <a:srgbClr val="44546A"/>
                </a:solidFill>
                <a:effectLst/>
                <a:latin typeface="Calibri" panose="020F0502020204030204" pitchFamily="34" charset="0"/>
                <a:ea typeface="+mn-ea"/>
                <a:cs typeface="+mn-cs"/>
              </a:rPr>
              <a:t>will play a major role for wind energy in the next 3 years? (n = 381)</a:t>
            </a:r>
            <a:endParaRPr lang="de-DE">
              <a:effectLst/>
            </a:endParaRPr>
          </a:p>
        </c:rich>
      </c:tx>
      <c:layout/>
      <c:overlay val="0"/>
      <c:spPr>
        <a:noFill/>
        <a:ln>
          <a:noFill/>
        </a:ln>
        <a:effectLst/>
      </c:spPr>
    </c:title>
    <c:autoTitleDeleted val="0"/>
    <c:plotArea>
      <c:layout>
        <c:manualLayout>
          <c:layoutTarget val="inner"/>
          <c:xMode val="edge"/>
          <c:yMode val="edge"/>
          <c:x val="7.7314814814814795E-2"/>
          <c:y val="0.29768518518518516"/>
          <c:w val="0.8588095238095238"/>
          <c:h val="0.60453703703703698"/>
        </c:manualLayout>
      </c:layout>
      <c:barChart>
        <c:barDir val="bar"/>
        <c:grouping val="stacked"/>
        <c:varyColors val="0"/>
        <c:ser>
          <c:idx val="0"/>
          <c:order val="0"/>
          <c:tx>
            <c:strRef>
              <c:f>'[LIVE-Auswertung_WETIx_2-20_MKu.xlsx]9'!$L$6</c:f>
              <c:strCache>
                <c:ptCount val="1"/>
                <c:pt idx="0">
                  <c:v>Very low</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'[LIVE-Auswertung_WETIx_2-20_MKu.xlsx]9'!$J$5:$K$5</c:f>
              <c:strCache>
                <c:ptCount val="2"/>
                <c:pt idx="0">
                  <c:v>Q4/20</c:v>
                </c:pt>
                <c:pt idx="1">
                  <c:v>Q2/20</c:v>
                </c:pt>
              </c:strCache>
            </c:strRef>
          </c:cat>
          <c:val>
            <c:numRef>
              <c:f>'[LIVE-Auswertung_WETIx_2-20_MKu.xlsx]9'!$J$6:$K$6</c:f>
              <c:numCache>
                <c:formatCode>0.0%</c:formatCode>
                <c:ptCount val="2"/>
                <c:pt idx="0">
                  <c:v>0.11548556430446194</c:v>
                </c:pt>
                <c:pt idx="1">
                  <c:v>9.1999999999999998E-2</c:v>
                </c:pt>
              </c:numCache>
            </c:numRef>
          </c:val>
        </c:ser>
        <c:ser>
          <c:idx val="1"/>
          <c:order val="1"/>
          <c:tx>
            <c:strRef>
              <c:f>'[LIVE-Auswertung_WETIx_2-20_MKu.xlsx]9'!$L$7</c:f>
              <c:strCache>
                <c:ptCount val="1"/>
                <c:pt idx="0">
                  <c:v>Low</c:v>
                </c:pt>
              </c:strCache>
            </c:strRef>
          </c:tx>
          <c:spPr>
            <a:solidFill>
              <a:srgbClr val="EE911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'[LIVE-Auswertung_WETIx_2-20_MKu.xlsx]9'!$J$5:$K$5</c:f>
              <c:strCache>
                <c:ptCount val="2"/>
                <c:pt idx="0">
                  <c:v>Q4/20</c:v>
                </c:pt>
                <c:pt idx="1">
                  <c:v>Q2/20</c:v>
                </c:pt>
              </c:strCache>
            </c:strRef>
          </c:cat>
          <c:val>
            <c:numRef>
              <c:f>'[LIVE-Auswertung_WETIx_2-20_MKu.xlsx]9'!$J$7:$K$7</c:f>
              <c:numCache>
                <c:formatCode>0.0%</c:formatCode>
                <c:ptCount val="2"/>
                <c:pt idx="0">
                  <c:v>0.2125984251968504</c:v>
                </c:pt>
                <c:pt idx="1">
                  <c:v>0.20899999999999999</c:v>
                </c:pt>
              </c:numCache>
            </c:numRef>
          </c:val>
        </c:ser>
        <c:ser>
          <c:idx val="2"/>
          <c:order val="2"/>
          <c:tx>
            <c:strRef>
              <c:f>'[LIVE-Auswertung_WETIx_2-20_MKu.xlsx]9'!$L$8</c:f>
              <c:strCache>
                <c:ptCount val="1"/>
                <c:pt idx="0">
                  <c:v>Medium</c:v>
                </c:pt>
              </c:strCache>
            </c:strRef>
          </c:tx>
          <c:spPr>
            <a:solidFill>
              <a:srgbClr val="FFFF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'[LIVE-Auswertung_WETIx_2-20_MKu.xlsx]9'!$J$5:$K$5</c:f>
              <c:strCache>
                <c:ptCount val="2"/>
                <c:pt idx="0">
                  <c:v>Q4/20</c:v>
                </c:pt>
                <c:pt idx="1">
                  <c:v>Q2/20</c:v>
                </c:pt>
              </c:strCache>
            </c:strRef>
          </c:cat>
          <c:val>
            <c:numRef>
              <c:f>'[LIVE-Auswertung_WETIx_2-20_MKu.xlsx]9'!$J$8:$K$8</c:f>
              <c:numCache>
                <c:formatCode>0.0%</c:formatCode>
                <c:ptCount val="2"/>
                <c:pt idx="0">
                  <c:v>0.17060367454068243</c:v>
                </c:pt>
                <c:pt idx="1">
                  <c:v>0.155</c:v>
                </c:pt>
              </c:numCache>
            </c:numRef>
          </c:val>
        </c:ser>
        <c:ser>
          <c:idx val="3"/>
          <c:order val="3"/>
          <c:tx>
            <c:strRef>
              <c:f>'[LIVE-Auswertung_WETIx_2-20_MKu.xlsx]9'!$L$9</c:f>
              <c:strCache>
                <c:ptCount val="1"/>
                <c:pt idx="0">
                  <c:v>High</c:v>
                </c:pt>
              </c:strCache>
            </c:strRef>
          </c:tx>
          <c:spPr>
            <a:solidFill>
              <a:schemeClr val="accent6">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'[LIVE-Auswertung_WETIx_2-20_MKu.xlsx]9'!$J$5:$K$5</c:f>
              <c:strCache>
                <c:ptCount val="2"/>
                <c:pt idx="0">
                  <c:v>Q4/20</c:v>
                </c:pt>
                <c:pt idx="1">
                  <c:v>Q2/20</c:v>
                </c:pt>
              </c:strCache>
            </c:strRef>
          </c:cat>
          <c:val>
            <c:numRef>
              <c:f>'[LIVE-Auswertung_WETIx_2-20_MKu.xlsx]9'!$J$9:$K$9</c:f>
              <c:numCache>
                <c:formatCode>0.0%</c:formatCode>
                <c:ptCount val="2"/>
                <c:pt idx="0">
                  <c:v>0.34120734908136485</c:v>
                </c:pt>
                <c:pt idx="1">
                  <c:v>0.35299999999999998</c:v>
                </c:pt>
              </c:numCache>
            </c:numRef>
          </c:val>
        </c:ser>
        <c:ser>
          <c:idx val="4"/>
          <c:order val="4"/>
          <c:tx>
            <c:strRef>
              <c:f>'[LIVE-Auswertung_WETIx_2-20_MKu.xlsx]9'!$L$10</c:f>
              <c:strCache>
                <c:ptCount val="1"/>
                <c:pt idx="0">
                  <c:v>Very high</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'[LIVE-Auswertung_WETIx_2-20_MKu.xlsx]9'!$J$5:$K$5</c:f>
              <c:strCache>
                <c:ptCount val="2"/>
                <c:pt idx="0">
                  <c:v>Q4/20</c:v>
                </c:pt>
                <c:pt idx="1">
                  <c:v>Q2/20</c:v>
                </c:pt>
              </c:strCache>
            </c:strRef>
          </c:cat>
          <c:val>
            <c:numRef>
              <c:f>'[LIVE-Auswertung_WETIx_2-20_MKu.xlsx]9'!$J$10:$K$10</c:f>
              <c:numCache>
                <c:formatCode>0.0%</c:formatCode>
                <c:ptCount val="2"/>
                <c:pt idx="0">
                  <c:v>0.16010498687664043</c:v>
                </c:pt>
                <c:pt idx="1">
                  <c:v>0.191</c:v>
                </c:pt>
              </c:numCache>
            </c:numRef>
          </c:val>
        </c:ser>
        <c:dLbls>
          <c:dLblPos val="ctr"/>
          <c:showLegendKey val="0"/>
          <c:showVal val="1"/>
          <c:showCatName val="0"/>
          <c:showSerName val="0"/>
          <c:showPercent val="0"/>
          <c:showBubbleSize val="0"/>
        </c:dLbls>
        <c:gapWidth val="50"/>
        <c:overlap val="100"/>
        <c:axId val="203932416"/>
        <c:axId val="203918336"/>
      </c:barChart>
      <c:valAx>
        <c:axId val="2039183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3932416"/>
        <c:crosses val="autoZero"/>
        <c:crossBetween val="between"/>
      </c:valAx>
      <c:catAx>
        <c:axId val="2039324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203918336"/>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'[LIVE-Auswertung_WETIx_2-20_MKu.xlsx]11'!$N$1</c:f>
          <c:strCache>
            <c:ptCount val="1"/>
            <c:pt idx="0">
              <c:v>On which level of the value chain is your company’s activity in the wind energy industry? (n = 854; N = 2446)</c:v>
            </c:pt>
          </c:strCache>
        </c:strRef>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spPr>
            <a:solidFill>
              <a:schemeClr val="tx2"/>
            </a:solidFill>
            <a:ln>
              <a:noFill/>
            </a:ln>
            <a:effectLst/>
          </c:spPr>
          <c:invertIfNegative val="0"/>
          <c:dPt>
            <c:idx val="5"/>
            <c:invertIfNegative val="0"/>
            <c:bubble3D val="0"/>
            <c:spPr>
              <a:solidFill>
                <a:schemeClr val="accent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'[LIVE-Auswertung_WETIx_2-20_MKu.xlsx]11'!$J$3:$J$9</c:f>
              <c:strCache>
                <c:ptCount val="7"/>
                <c:pt idx="0">
                  <c:v>Financing and insurance</c:v>
                </c:pt>
                <c:pt idx="1">
                  <c:v>Energy supply / grid operation</c:v>
                </c:pt>
                <c:pt idx="2">
                  <c:v>Installation</c:v>
                </c:pt>
                <c:pt idx="3">
                  <c:v>Others</c:v>
                </c:pt>
                <c:pt idx="4">
                  <c:v>Project development</c:v>
                </c:pt>
                <c:pt idx="5">
                  <c:v>Production</c:v>
                </c:pt>
                <c:pt idx="6">
                  <c:v>Operation and maintenance</c:v>
                </c:pt>
              </c:strCache>
            </c:strRef>
          </c:cat>
          <c:val>
            <c:numRef>
              <c:f>'[LIVE-Auswertung_WETIx_2-20_MKu.xlsx]11'!$I$3:$I$9</c:f>
              <c:numCache>
                <c:formatCode>0.0%</c:formatCode>
                <c:ptCount val="7"/>
                <c:pt idx="0">
                  <c:v>0.11358313817330211</c:v>
                </c:pt>
                <c:pt idx="1">
                  <c:v>0.18501170960187355</c:v>
                </c:pt>
                <c:pt idx="2">
                  <c:v>0.2189695550351288</c:v>
                </c:pt>
                <c:pt idx="3">
                  <c:v>0.38407494145199061</c:v>
                </c:pt>
                <c:pt idx="4">
                  <c:v>0.39695550351288056</c:v>
                </c:pt>
                <c:pt idx="5">
                  <c:v>0.39929742388758782</c:v>
                </c:pt>
                <c:pt idx="6">
                  <c:v>0.46487119437939112</c:v>
                </c:pt>
              </c:numCache>
            </c:numRef>
          </c:val>
          <c:extLst/>
        </c:ser>
        <c:dLbls>
          <c:dLblPos val="inEnd"/>
          <c:showLegendKey val="0"/>
          <c:showVal val="1"/>
          <c:showCatName val="0"/>
          <c:showSerName val="0"/>
          <c:showPercent val="0"/>
          <c:showBubbleSize val="0"/>
        </c:dLbls>
        <c:gapWidth val="10"/>
        <c:axId val="203953280"/>
        <c:axId val="203977088"/>
      </c:barChart>
      <c:catAx>
        <c:axId val="203953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203977088"/>
        <c:crosses val="autoZero"/>
        <c:auto val="1"/>
        <c:lblAlgn val="ctr"/>
        <c:lblOffset val="100"/>
        <c:noMultiLvlLbl val="0"/>
      </c:catAx>
      <c:valAx>
        <c:axId val="203977088"/>
        <c:scaling>
          <c:orientation val="minMax"/>
        </c:scaling>
        <c:delete val="1"/>
        <c:axPos val="b"/>
        <c:numFmt formatCode="0.0%" sourceLinked="1"/>
        <c:majorTickMark val="none"/>
        <c:minorTickMark val="none"/>
        <c:tickLblPos val="nextTo"/>
        <c:crossAx val="203953280"/>
        <c:crosses val="autoZero"/>
        <c:crossBetween val="between"/>
      </c:valAx>
      <c:spPr>
        <a:noFill/>
        <a:ln>
          <a:noFill/>
        </a:ln>
        <a:effectLst/>
      </c:spPr>
    </c:plotArea>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Itemization of answer Production </a:t>
            </a:r>
            <a:endParaRPr lang="en-US" dirty="0" smtClean="0"/>
          </a:p>
          <a:p>
            <a:pPr>
              <a:defRPr sz="1400" b="0" i="0" u="none" strike="noStrike" kern="1200" spc="0" baseline="0">
                <a:solidFill>
                  <a:schemeClr val="tx1">
                    <a:lumMod val="65000"/>
                    <a:lumOff val="35000"/>
                  </a:schemeClr>
                </a:solidFill>
                <a:latin typeface="+mn-lt"/>
                <a:ea typeface="+mn-ea"/>
                <a:cs typeface="+mn-cs"/>
              </a:defRPr>
            </a:pPr>
            <a:r>
              <a:rPr lang="en-US" dirty="0" smtClean="0"/>
              <a:t>(</a:t>
            </a:r>
            <a:r>
              <a:rPr lang="en-US" dirty="0"/>
              <a:t>n = 341; N = 599)</a:t>
            </a:r>
          </a:p>
        </c:rich>
      </c:tx>
      <c:layout/>
      <c:overlay val="0"/>
      <c:spPr>
        <a:noFill/>
        <a:ln>
          <a:noFill/>
        </a:ln>
        <a:effectLst/>
      </c:spPr>
    </c:title>
    <c:autoTitleDeleted val="0"/>
    <c:plotArea>
      <c:layout/>
      <c:barChart>
        <c:barDir val="bar"/>
        <c:grouping val="clustered"/>
        <c:varyColors val="0"/>
        <c:ser>
          <c:idx val="0"/>
          <c:order val="0"/>
          <c:spPr>
            <a:solidFill>
              <a:schemeClr val="accent3"/>
            </a:solidFill>
            <a:ln>
              <a:noFill/>
            </a:ln>
            <a:effectLst/>
          </c:spPr>
          <c:invertIfNegative val="0"/>
          <c:dPt>
            <c:idx val="4"/>
            <c:invertIfNegative val="0"/>
            <c:bubble3D val="0"/>
            <c:spPr>
              <a:solidFill>
                <a:schemeClr val="accent5"/>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'[LIVE-Auswertung_WETIx_2-20_MKu.xlsx]11'!$J$12:$J$17</c:f>
              <c:strCache>
                <c:ptCount val="6"/>
                <c:pt idx="0">
                  <c:v>Substations</c:v>
                </c:pt>
                <c:pt idx="1">
                  <c:v>Foundations / transition pieces (TPs)</c:v>
                </c:pt>
                <c:pt idx="2">
                  <c:v>Towers</c:v>
                </c:pt>
                <c:pt idx="3">
                  <c:v>Blades</c:v>
                </c:pt>
                <c:pt idx="4">
                  <c:v>Others</c:v>
                </c:pt>
                <c:pt idx="5">
                  <c:v>Turbines</c:v>
                </c:pt>
              </c:strCache>
            </c:strRef>
          </c:cat>
          <c:val>
            <c:numRef>
              <c:f>'[LIVE-Auswertung_WETIx_2-20_MKu.xlsx]11'!$I$12:$I$17</c:f>
              <c:numCache>
                <c:formatCode>0.0%</c:formatCode>
                <c:ptCount val="6"/>
                <c:pt idx="0">
                  <c:v>0.17682926829268292</c:v>
                </c:pt>
                <c:pt idx="1">
                  <c:v>0.20426829268292682</c:v>
                </c:pt>
                <c:pt idx="2">
                  <c:v>0.23780487804878048</c:v>
                </c:pt>
                <c:pt idx="3">
                  <c:v>0.36280487804878048</c:v>
                </c:pt>
                <c:pt idx="4">
                  <c:v>0.41158536585365851</c:v>
                </c:pt>
                <c:pt idx="5">
                  <c:v>0.43292682926829268</c:v>
                </c:pt>
              </c:numCache>
            </c:numRef>
          </c:val>
          <c:extLst/>
        </c:ser>
        <c:dLbls>
          <c:dLblPos val="inEnd"/>
          <c:showLegendKey val="0"/>
          <c:showVal val="1"/>
          <c:showCatName val="0"/>
          <c:showSerName val="0"/>
          <c:showPercent val="0"/>
          <c:showBubbleSize val="0"/>
        </c:dLbls>
        <c:gapWidth val="10"/>
        <c:axId val="203987968"/>
        <c:axId val="204011776"/>
      </c:barChart>
      <c:catAx>
        <c:axId val="20398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4011776"/>
        <c:crosses val="autoZero"/>
        <c:auto val="1"/>
        <c:lblAlgn val="ctr"/>
        <c:lblOffset val="100"/>
        <c:noMultiLvlLbl val="0"/>
      </c:catAx>
      <c:valAx>
        <c:axId val="204011776"/>
        <c:scaling>
          <c:orientation val="minMax"/>
        </c:scaling>
        <c:delete val="1"/>
        <c:axPos val="b"/>
        <c:numFmt formatCode="0.0%" sourceLinked="1"/>
        <c:majorTickMark val="none"/>
        <c:minorTickMark val="none"/>
        <c:tickLblPos val="nextTo"/>
        <c:crossAx val="203987968"/>
        <c:crosses val="autoZero"/>
        <c:crossBetween val="between"/>
      </c:valAx>
      <c:spPr>
        <a:noFill/>
        <a:ln>
          <a:noFill/>
        </a:ln>
        <a:effectLst/>
      </c:spPr>
    </c:plotArea>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How do you assess the current development of the framework conditions for </a:t>
            </a:r>
            <a:r>
              <a:rPr lang="de-DE" b="1">
                <a:solidFill>
                  <a:schemeClr val="accent6"/>
                </a:solidFill>
              </a:rPr>
              <a:t>onshore wind energy </a:t>
            </a:r>
            <a:r>
              <a:rPr lang="de-DE">
                <a:solidFill>
                  <a:schemeClr val="tx2"/>
                </a:solidFill>
              </a:rPr>
              <a:t>(overall: legal, political and social)? (n = 774)</a:t>
            </a:r>
          </a:p>
        </c:rich>
      </c:tx>
      <c:layout/>
      <c:overlay val="0"/>
      <c:spPr>
        <a:noFill/>
        <a:ln>
          <a:noFill/>
        </a:ln>
        <a:effectLst/>
      </c:spPr>
    </c:title>
    <c:autoTitleDeleted val="0"/>
    <c:plotArea>
      <c:layout/>
      <c:lineChart>
        <c:grouping val="standard"/>
        <c:varyColors val="0"/>
        <c:ser>
          <c:idx val="0"/>
          <c:order val="0"/>
          <c:tx>
            <c:strRef>
              <c:f>'[LIVE-Auswertung_WETIx_2-20_MKu.xlsx]2'!$W$5</c:f>
              <c:strCache>
                <c:ptCount val="1"/>
                <c:pt idx="0">
                  <c:v>Germany</c:v>
                </c:pt>
              </c:strCache>
            </c:strRef>
          </c:tx>
          <c:spPr>
            <a:ln w="28575" cap="rnd">
              <a:solidFill>
                <a:schemeClr val="accent1"/>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'[LIVE-Auswertung_WETIx_2-20_MKu.xlsx]2'!$Q$5:$V$5</c:f>
              <c:numCache>
                <c:formatCode>General</c:formatCode>
                <c:ptCount val="6"/>
                <c:pt idx="0">
                  <c:v>-0.06</c:v>
                </c:pt>
                <c:pt idx="1">
                  <c:v>-0.25</c:v>
                </c:pt>
                <c:pt idx="2">
                  <c:v>-0.42</c:v>
                </c:pt>
                <c:pt idx="3">
                  <c:v>-0.91</c:v>
                </c:pt>
                <c:pt idx="4">
                  <c:v>-0.7</c:v>
                </c:pt>
                <c:pt idx="5" formatCode="0.00">
                  <c:v>-0.52248062015503871</c:v>
                </c:pt>
              </c:numCache>
            </c:numRef>
          </c:val>
          <c:smooth val="0"/>
        </c:ser>
        <c:ser>
          <c:idx val="1"/>
          <c:order val="1"/>
          <c:tx>
            <c:strRef>
              <c:f>'[LIVE-Auswertung_WETIx_2-20_MKu.xlsx]2'!$W$6</c:f>
              <c:strCache>
                <c:ptCount val="1"/>
                <c:pt idx="0">
                  <c:v>Europe (incl. GER)</c:v>
                </c:pt>
              </c:strCache>
            </c:strRef>
          </c:tx>
          <c:spPr>
            <a:ln w="28575" cap="rnd">
              <a:solidFill>
                <a:schemeClr val="accent3"/>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'[LIVE-Auswertung_WETIx_2-20_MKu.xlsx]2'!$Q$6:$V$6</c:f>
              <c:numCache>
                <c:formatCode>General</c:formatCode>
                <c:ptCount val="6"/>
                <c:pt idx="0">
                  <c:v>0.21</c:v>
                </c:pt>
                <c:pt idx="1">
                  <c:v>0.2</c:v>
                </c:pt>
                <c:pt idx="2">
                  <c:v>0.23</c:v>
                </c:pt>
                <c:pt idx="3">
                  <c:v>0.01</c:v>
                </c:pt>
                <c:pt idx="4">
                  <c:v>0.11</c:v>
                </c:pt>
                <c:pt idx="5" formatCode="0.00">
                  <c:v>0.20495575221238926</c:v>
                </c:pt>
              </c:numCache>
            </c:numRef>
          </c:val>
          <c:smooth val="0"/>
        </c:ser>
        <c:ser>
          <c:idx val="2"/>
          <c:order val="2"/>
          <c:tx>
            <c:strRef>
              <c:f>'[LIVE-Auswertung_WETIx_2-20_MKu.xlsx]2'!$W$7</c:f>
              <c:strCache>
                <c:ptCount val="1"/>
                <c:pt idx="0">
                  <c:v>North America</c:v>
                </c:pt>
              </c:strCache>
            </c:strRef>
          </c:tx>
          <c:spPr>
            <a:ln w="28575" cap="rnd">
              <a:solidFill>
                <a:schemeClr val="accent2"/>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'[LIVE-Auswertung_WETIx_2-20_MKu.xlsx]2'!$Q$7:$V$7</c:f>
              <c:numCache>
                <c:formatCode>General</c:formatCode>
                <c:ptCount val="6"/>
                <c:pt idx="0">
                  <c:v>0.04</c:v>
                </c:pt>
                <c:pt idx="1">
                  <c:v>0.12</c:v>
                </c:pt>
                <c:pt idx="2">
                  <c:v>0.28999999999999998</c:v>
                </c:pt>
                <c:pt idx="3">
                  <c:v>0.28000000000000003</c:v>
                </c:pt>
                <c:pt idx="4">
                  <c:v>0.28999999999999998</c:v>
                </c:pt>
                <c:pt idx="5" formatCode="0.00">
                  <c:v>0.26265060240963845</c:v>
                </c:pt>
              </c:numCache>
            </c:numRef>
          </c:val>
          <c:smooth val="0"/>
        </c:ser>
        <c:ser>
          <c:idx val="3"/>
          <c:order val="3"/>
          <c:tx>
            <c:strRef>
              <c:f>'[LIVE-Auswertung_WETIx_2-20_MKu.xlsx]2'!$W$8</c:f>
              <c:strCache>
                <c:ptCount val="1"/>
                <c:pt idx="0">
                  <c:v>Asia</c:v>
                </c:pt>
              </c:strCache>
            </c:strRef>
          </c:tx>
          <c:spPr>
            <a:ln w="28575" cap="rnd">
              <a:solidFill>
                <a:schemeClr val="accent4"/>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'[LIVE-Auswertung_WETIx_2-20_MKu.xlsx]2'!$Q$8:$V$8</c:f>
              <c:numCache>
                <c:formatCode>General</c:formatCode>
                <c:ptCount val="6"/>
                <c:pt idx="0">
                  <c:v>0.37</c:v>
                </c:pt>
                <c:pt idx="1">
                  <c:v>0.43</c:v>
                </c:pt>
                <c:pt idx="2">
                  <c:v>0.73</c:v>
                </c:pt>
                <c:pt idx="3">
                  <c:v>0.71</c:v>
                </c:pt>
                <c:pt idx="4">
                  <c:v>0.71</c:v>
                </c:pt>
                <c:pt idx="5" formatCode="0.00">
                  <c:v>0.68157043879907642</c:v>
                </c:pt>
              </c:numCache>
            </c:numRef>
          </c:val>
          <c:smooth val="0"/>
        </c:ser>
        <c:ser>
          <c:idx val="4"/>
          <c:order val="4"/>
          <c:tx>
            <c:strRef>
              <c:f>'[LIVE-Auswertung_WETIx_2-20_MKu.xlsx]2'!$W$9</c:f>
              <c:strCache>
                <c:ptCount val="1"/>
                <c:pt idx="0">
                  <c:v>Rest of the world</c:v>
                </c:pt>
              </c:strCache>
            </c:strRef>
          </c:tx>
          <c:spPr>
            <a:ln w="28575" cap="rnd">
              <a:solidFill>
                <a:schemeClr val="accent5"/>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'[LIVE-Auswertung_WETIx_2-20_MKu.xlsx]2'!$Q$9:$V$9</c:f>
              <c:numCache>
                <c:formatCode>General</c:formatCode>
                <c:ptCount val="6"/>
                <c:pt idx="0">
                  <c:v>0.27</c:v>
                </c:pt>
                <c:pt idx="1">
                  <c:v>0.26</c:v>
                </c:pt>
                <c:pt idx="2">
                  <c:v>0.56999999999999995</c:v>
                </c:pt>
                <c:pt idx="3">
                  <c:v>0.49</c:v>
                </c:pt>
                <c:pt idx="4">
                  <c:v>0.51</c:v>
                </c:pt>
                <c:pt idx="5" formatCode="0.00">
                  <c:v>0.51915789473684226</c:v>
                </c:pt>
              </c:numCache>
            </c:numRef>
          </c:val>
          <c:smooth val="0"/>
        </c:ser>
        <c:dLbls>
          <c:showLegendKey val="0"/>
          <c:showVal val="0"/>
          <c:showCatName val="0"/>
          <c:showSerName val="0"/>
          <c:showPercent val="0"/>
          <c:showBubbleSize val="0"/>
        </c:dLbls>
        <c:marker val="1"/>
        <c:smooth val="0"/>
        <c:axId val="202188288"/>
        <c:axId val="202189824"/>
      </c:lineChart>
      <c:catAx>
        <c:axId val="202188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2189824"/>
        <c:crosses val="autoZero"/>
        <c:auto val="1"/>
        <c:lblAlgn val="ctr"/>
        <c:lblOffset val="100"/>
        <c:noMultiLvlLbl val="0"/>
      </c:catAx>
      <c:valAx>
        <c:axId val="202189824"/>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General" sourceLinked="1"/>
        <c:majorTickMark val="out"/>
        <c:minorTickMark val="none"/>
        <c:tickLblPos val="nextTo"/>
        <c:crossAx val="2021882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solidFill>
                  <a:schemeClr val="tx2"/>
                </a:solidFill>
              </a:rPr>
              <a:t>On which countries is your company’s focus? (n = 851; N = 1.969)</a:t>
            </a:r>
          </a:p>
        </c:rich>
      </c:tx>
      <c:layout/>
      <c:overlay val="0"/>
      <c:spPr>
        <a:noFill/>
        <a:ln>
          <a:noFill/>
        </a:ln>
        <a:effectLst/>
      </c:spPr>
    </c:title>
    <c:autoTitleDeleted val="0"/>
    <c:plotArea>
      <c:layout/>
      <c:barChart>
        <c:barDir val="col"/>
        <c:grouping val="stacked"/>
        <c:varyColors val="0"/>
        <c:ser>
          <c:idx val="0"/>
          <c:order val="0"/>
          <c:tx>
            <c:strRef>
              <c:f>'[LIVE-Auswertung_WETIx_2-20_MKu.xlsx]12'!$K$2</c:f>
              <c:strCache>
                <c:ptCount val="1"/>
                <c:pt idx="0">
                  <c:v>Q4/20</c:v>
                </c:pt>
              </c:strCache>
            </c:strRef>
          </c:tx>
          <c:spPr>
            <a:solidFill>
              <a:schemeClr val="accent1"/>
            </a:solidFill>
            <a:ln>
              <a:noFill/>
            </a:ln>
            <a:effectLst/>
          </c:spPr>
          <c:invertIfNegative val="0"/>
          <c:dPt>
            <c:idx val="1"/>
            <c:invertIfNegative val="0"/>
            <c:bubble3D val="0"/>
            <c:spPr>
              <a:solidFill>
                <a:schemeClr val="accent3"/>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'[LIVE-Auswertung_WETIx_2-20_MKu.xlsx]12'!$M$3:$M$7</c:f>
              <c:strCache>
                <c:ptCount val="5"/>
                <c:pt idx="0">
                  <c:v>Germany</c:v>
                </c:pt>
                <c:pt idx="1">
                  <c:v>Europe (incl. GER)</c:v>
                </c:pt>
                <c:pt idx="2">
                  <c:v>North America</c:v>
                </c:pt>
                <c:pt idx="3">
                  <c:v>Asia</c:v>
                </c:pt>
                <c:pt idx="4">
                  <c:v>Rest of the world</c:v>
                </c:pt>
              </c:strCache>
            </c:strRef>
          </c:cat>
          <c:val>
            <c:numRef>
              <c:f>'[LIVE-Auswertung_WETIx_2-20_MKu.xlsx]12'!$K$3:$K$7</c:f>
              <c:numCache>
                <c:formatCode>0.0%</c:formatCode>
                <c:ptCount val="5"/>
                <c:pt idx="0">
                  <c:v>0.68625146886016453</c:v>
                </c:pt>
                <c:pt idx="1">
                  <c:v>0.70740305522914215</c:v>
                </c:pt>
                <c:pt idx="2">
                  <c:v>0.31962397179788482</c:v>
                </c:pt>
                <c:pt idx="3">
                  <c:v>0.33490011750881316</c:v>
                </c:pt>
                <c:pt idx="4">
                  <c:v>0.26556991774383076</c:v>
                </c:pt>
              </c:numCache>
            </c:numRef>
          </c:val>
        </c:ser>
        <c:dLbls>
          <c:dLblPos val="inEnd"/>
          <c:showLegendKey val="0"/>
          <c:showVal val="1"/>
          <c:showCatName val="0"/>
          <c:showSerName val="0"/>
          <c:showPercent val="0"/>
          <c:showBubbleSize val="0"/>
        </c:dLbls>
        <c:gapWidth val="20"/>
        <c:overlap val="100"/>
        <c:axId val="204311168"/>
        <c:axId val="204332032"/>
      </c:barChart>
      <c:catAx>
        <c:axId val="20431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crossAx val="204332032"/>
        <c:crosses val="autoZero"/>
        <c:auto val="1"/>
        <c:lblAlgn val="ctr"/>
        <c:lblOffset val="100"/>
        <c:noMultiLvlLbl val="0"/>
      </c:catAx>
      <c:valAx>
        <c:axId val="204332032"/>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4311168"/>
        <c:crosses val="autoZero"/>
        <c:crossBetween val="between"/>
        <c:majorUnit val="0.2"/>
      </c:valAx>
      <c:spPr>
        <a:noFill/>
        <a:ln>
          <a:noFill/>
        </a:ln>
        <a:effectLst/>
      </c:spPr>
    </c:plotArea>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What is your area of responsibility? (n = 838)</a:t>
            </a:r>
          </a:p>
        </c:rich>
      </c:tx>
      <c:layout/>
      <c:overlay val="0"/>
      <c:spPr>
        <a:noFill/>
        <a:ln>
          <a:noFill/>
        </a:ln>
        <a:effectLst/>
      </c:spPr>
    </c:title>
    <c:autoTitleDeleted val="0"/>
    <c:plotArea>
      <c:layout/>
      <c:barChart>
        <c:barDir val="bar"/>
        <c:grouping val="clustered"/>
        <c:varyColors val="0"/>
        <c:ser>
          <c:idx val="0"/>
          <c:order val="0"/>
          <c:tx>
            <c:strRef>
              <c:f>'[LIVE-Auswertung_WETIx_2-20_MKu.xlsx]13'!$H$6:$H$17</c:f>
              <c:strCache>
                <c:ptCount val="12"/>
                <c:pt idx="0">
                  <c:v>0.0%</c:v>
                </c:pt>
                <c:pt idx="1">
                  <c:v>1.3%</c:v>
                </c:pt>
                <c:pt idx="2">
                  <c:v>1.4%</c:v>
                </c:pt>
                <c:pt idx="3">
                  <c:v>1.8%</c:v>
                </c:pt>
                <c:pt idx="4">
                  <c:v>3.0%</c:v>
                </c:pt>
                <c:pt idx="5">
                  <c:v>3.1%</c:v>
                </c:pt>
                <c:pt idx="6">
                  <c:v>3.2%</c:v>
                </c:pt>
                <c:pt idx="7">
                  <c:v>7.8%</c:v>
                </c:pt>
                <c:pt idx="8">
                  <c:v>9.2%</c:v>
                </c:pt>
                <c:pt idx="9">
                  <c:v>16.3%</c:v>
                </c:pt>
                <c:pt idx="10">
                  <c:v>19.0%</c:v>
                </c:pt>
                <c:pt idx="11">
                  <c:v>33.9%</c:v>
                </c:pt>
              </c:strCache>
            </c:strRef>
          </c:tx>
          <c:spPr>
            <a:solidFill>
              <a:schemeClr val="tx2"/>
            </a:solidFill>
            <a:ln>
              <a:noFill/>
            </a:ln>
            <a:effectLst/>
          </c:spPr>
          <c:invertIfNegative val="0"/>
          <c:dPt>
            <c:idx val="9"/>
            <c:invertIfNegative val="0"/>
            <c:bubble3D val="0"/>
            <c:spPr>
              <a:solidFill>
                <a:schemeClr val="bg2">
                  <a:lumMod val="9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'[LIVE-Auswertung_WETIx_2-20_MKu.xlsx]13'!$J$6:$J$17</c:f>
              <c:strCache>
                <c:ptCount val="12"/>
                <c:pt idx="0">
                  <c:v>Marketing, advertising, PR</c:v>
                </c:pt>
                <c:pt idx="1">
                  <c:v>Human resources, administration</c:v>
                </c:pt>
                <c:pt idx="2">
                  <c:v>Information and communication technology</c:v>
                </c:pt>
                <c:pt idx="3">
                  <c:v>Logistics, material management, storage, transport</c:v>
                </c:pt>
                <c:pt idx="4">
                  <c:v>Manufacturing, production, quality control</c:v>
                </c:pt>
                <c:pt idx="5">
                  <c:v>Buying, procurement</c:v>
                </c:pt>
                <c:pt idx="6">
                  <c:v>Finance, accounting, controlling</c:v>
                </c:pt>
                <c:pt idx="7">
                  <c:v>Maintenance, repairs</c:v>
                </c:pt>
                <c:pt idx="8">
                  <c:v>Research and development, design</c:v>
                </c:pt>
                <c:pt idx="9">
                  <c:v>Others</c:v>
                </c:pt>
                <c:pt idx="10">
                  <c:v>Sales</c:v>
                </c:pt>
                <c:pt idx="11">
                  <c:v>Management</c:v>
                </c:pt>
              </c:strCache>
            </c:strRef>
          </c:cat>
          <c:val>
            <c:numRef>
              <c:f>'[LIVE-Auswertung_WETIx_2-20_MKu.xlsx]13'!$H$6:$H$17</c:f>
              <c:numCache>
                <c:formatCode>0.0%</c:formatCode>
                <c:ptCount val="12"/>
                <c:pt idx="0">
                  <c:v>0</c:v>
                </c:pt>
                <c:pt idx="1">
                  <c:v>1.3126491646778043E-2</c:v>
                </c:pt>
                <c:pt idx="2">
                  <c:v>1.4319809069212411E-2</c:v>
                </c:pt>
                <c:pt idx="3">
                  <c:v>1.7899761336515514E-2</c:v>
                </c:pt>
                <c:pt idx="4">
                  <c:v>2.9832935560859187E-2</c:v>
                </c:pt>
                <c:pt idx="5">
                  <c:v>3.1026252983293555E-2</c:v>
                </c:pt>
                <c:pt idx="6">
                  <c:v>3.2219570405727926E-2</c:v>
                </c:pt>
                <c:pt idx="7">
                  <c:v>7.7565632458233891E-2</c:v>
                </c:pt>
                <c:pt idx="8">
                  <c:v>9.1885441527446307E-2</c:v>
                </c:pt>
                <c:pt idx="9">
                  <c:v>0.16348448687350836</c:v>
                </c:pt>
                <c:pt idx="10">
                  <c:v>0.18973747016706444</c:v>
                </c:pt>
                <c:pt idx="11">
                  <c:v>0.33890214797136037</c:v>
                </c:pt>
              </c:numCache>
            </c:numRef>
          </c:val>
        </c:ser>
        <c:dLbls>
          <c:dLblPos val="outEnd"/>
          <c:showLegendKey val="0"/>
          <c:showVal val="1"/>
          <c:showCatName val="0"/>
          <c:showSerName val="0"/>
          <c:showPercent val="0"/>
          <c:showBubbleSize val="0"/>
        </c:dLbls>
        <c:gapWidth val="15"/>
        <c:axId val="204230016"/>
        <c:axId val="204270208"/>
      </c:barChart>
      <c:catAx>
        <c:axId val="2042300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204270208"/>
        <c:crosses val="autoZero"/>
        <c:auto val="1"/>
        <c:lblAlgn val="ctr"/>
        <c:lblOffset val="100"/>
        <c:noMultiLvlLbl val="0"/>
      </c:catAx>
      <c:valAx>
        <c:axId val="20427020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4230016"/>
        <c:crosses val="autoZero"/>
        <c:crossBetween val="between"/>
      </c:valAx>
      <c:spPr>
        <a:noFill/>
        <a:ln>
          <a:noFill/>
        </a:ln>
        <a:effectLst/>
      </c:spPr>
    </c:plotArea>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u="none" strike="noStrike" baseline="0">
                <a:solidFill>
                  <a:schemeClr val="tx2"/>
                </a:solidFill>
                <a:effectLst/>
              </a:rPr>
              <a:t>How do you assess the current development of the framework conditions for </a:t>
            </a:r>
            <a:r>
              <a:rPr lang="de-DE" sz="1400" b="1" i="0" u="none" strike="noStrike" baseline="0">
                <a:solidFill>
                  <a:schemeClr val="tx2"/>
                </a:solidFill>
                <a:effectLst/>
              </a:rPr>
              <a:t>offshore wind energy </a:t>
            </a:r>
            <a:r>
              <a:rPr lang="de-DE" sz="1400" b="0" i="0" u="none" strike="noStrike" baseline="0">
                <a:solidFill>
                  <a:schemeClr val="tx2"/>
                </a:solidFill>
                <a:effectLst/>
              </a:rPr>
              <a:t>(overall: legal, political and social)? </a:t>
            </a:r>
            <a:r>
              <a:rPr lang="de-DE">
                <a:solidFill>
                  <a:schemeClr val="tx2"/>
                </a:solidFill>
              </a:rPr>
              <a:t>(n = 419)</a:t>
            </a:r>
          </a:p>
        </c:rich>
      </c:tx>
      <c:layout/>
      <c:overlay val="0"/>
      <c:spPr>
        <a:noFill/>
        <a:ln>
          <a:noFill/>
        </a:ln>
        <a:effectLst/>
      </c:spPr>
    </c:title>
    <c:autoTitleDeleted val="0"/>
    <c:plotArea>
      <c:layout/>
      <c:lineChart>
        <c:grouping val="standard"/>
        <c:varyColors val="0"/>
        <c:ser>
          <c:idx val="0"/>
          <c:order val="0"/>
          <c:tx>
            <c:strRef>
              <c:f>'[LIVE-Auswertung_WETIx_2-20_MKu.xlsx]2'!$W$13</c:f>
              <c:strCache>
                <c:ptCount val="1"/>
                <c:pt idx="0">
                  <c:v>Germany</c:v>
                </c:pt>
              </c:strCache>
            </c:strRef>
          </c:tx>
          <c:spPr>
            <a:ln w="28575" cap="rnd">
              <a:solidFill>
                <a:schemeClr val="accent1"/>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'[LIVE-Auswertung_WETIx_2-20_MKu.xlsx]2'!$Q$13:$V$13</c:f>
              <c:numCache>
                <c:formatCode>General</c:formatCode>
                <c:ptCount val="6"/>
                <c:pt idx="0">
                  <c:v>0.24</c:v>
                </c:pt>
                <c:pt idx="1">
                  <c:v>0.2</c:v>
                </c:pt>
                <c:pt idx="2">
                  <c:v>0.04</c:v>
                </c:pt>
                <c:pt idx="3">
                  <c:v>-0.09</c:v>
                </c:pt>
                <c:pt idx="4">
                  <c:v>0.04</c:v>
                </c:pt>
                <c:pt idx="5" formatCode="0.00">
                  <c:v>0.22535626535626552</c:v>
                </c:pt>
              </c:numCache>
            </c:numRef>
          </c:val>
          <c:smooth val="0"/>
        </c:ser>
        <c:ser>
          <c:idx val="1"/>
          <c:order val="1"/>
          <c:tx>
            <c:strRef>
              <c:f>'[LIVE-Auswertung_WETIx_2-20_MKu.xlsx]2'!$W$14</c:f>
              <c:strCache>
                <c:ptCount val="1"/>
                <c:pt idx="0">
                  <c:v>Europe (incl. GER)</c:v>
                </c:pt>
              </c:strCache>
            </c:strRef>
          </c:tx>
          <c:spPr>
            <a:ln w="28575" cap="rnd">
              <a:solidFill>
                <a:schemeClr val="accent3"/>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'[LIVE-Auswertung_WETIx_2-20_MKu.xlsx]2'!$Q$14:$V$14</c:f>
              <c:numCache>
                <c:formatCode>General</c:formatCode>
                <c:ptCount val="6"/>
                <c:pt idx="0">
                  <c:v>0.47</c:v>
                </c:pt>
                <c:pt idx="1">
                  <c:v>0.51</c:v>
                </c:pt>
                <c:pt idx="2">
                  <c:v>0.53</c:v>
                </c:pt>
                <c:pt idx="3">
                  <c:v>0.5</c:v>
                </c:pt>
                <c:pt idx="4">
                  <c:v>0.52</c:v>
                </c:pt>
                <c:pt idx="5" formatCode="0.00">
                  <c:v>0.63589498806682565</c:v>
                </c:pt>
              </c:numCache>
            </c:numRef>
          </c:val>
          <c:smooth val="0"/>
        </c:ser>
        <c:ser>
          <c:idx val="2"/>
          <c:order val="2"/>
          <c:tx>
            <c:strRef>
              <c:f>'[LIVE-Auswertung_WETIx_2-20_MKu.xlsx]2'!$W$15</c:f>
              <c:strCache>
                <c:ptCount val="1"/>
                <c:pt idx="0">
                  <c:v>North America</c:v>
                </c:pt>
              </c:strCache>
            </c:strRef>
          </c:tx>
          <c:spPr>
            <a:ln w="28575" cap="rnd">
              <a:solidFill>
                <a:schemeClr val="accent2"/>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'[LIVE-Auswertung_WETIx_2-20_MKu.xlsx]2'!$Q$15:$V$15</c:f>
              <c:numCache>
                <c:formatCode>General</c:formatCode>
                <c:ptCount val="6"/>
                <c:pt idx="0">
                  <c:v>0.08</c:v>
                </c:pt>
                <c:pt idx="1">
                  <c:v>0.24</c:v>
                </c:pt>
                <c:pt idx="2">
                  <c:v>0.37</c:v>
                </c:pt>
                <c:pt idx="3">
                  <c:v>0.42</c:v>
                </c:pt>
                <c:pt idx="4">
                  <c:v>0.3</c:v>
                </c:pt>
                <c:pt idx="5" formatCode="0.00">
                  <c:v>0.3835135135135137</c:v>
                </c:pt>
              </c:numCache>
            </c:numRef>
          </c:val>
          <c:smooth val="0"/>
        </c:ser>
        <c:ser>
          <c:idx val="3"/>
          <c:order val="3"/>
          <c:tx>
            <c:strRef>
              <c:f>'[LIVE-Auswertung_WETIx_2-20_MKu.xlsx]2'!$W$16</c:f>
              <c:strCache>
                <c:ptCount val="1"/>
                <c:pt idx="0">
                  <c:v>Asia</c:v>
                </c:pt>
              </c:strCache>
            </c:strRef>
          </c:tx>
          <c:spPr>
            <a:ln w="28575" cap="rnd">
              <a:solidFill>
                <a:schemeClr val="accent4"/>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'[LIVE-Auswertung_WETIx_2-20_MKu.xlsx]2'!$Q$16:$V$16</c:f>
              <c:numCache>
                <c:formatCode>General</c:formatCode>
                <c:ptCount val="6"/>
                <c:pt idx="0">
                  <c:v>0.39</c:v>
                </c:pt>
                <c:pt idx="1">
                  <c:v>0.51</c:v>
                </c:pt>
                <c:pt idx="2">
                  <c:v>0.74</c:v>
                </c:pt>
                <c:pt idx="3">
                  <c:v>0.77</c:v>
                </c:pt>
                <c:pt idx="4">
                  <c:v>0.8</c:v>
                </c:pt>
                <c:pt idx="5" formatCode="0.00">
                  <c:v>0.8220481927710841</c:v>
                </c:pt>
              </c:numCache>
            </c:numRef>
          </c:val>
          <c:smooth val="0"/>
        </c:ser>
        <c:ser>
          <c:idx val="4"/>
          <c:order val="4"/>
          <c:tx>
            <c:strRef>
              <c:f>'[LIVE-Auswertung_WETIx_2-20_MKu.xlsx]2'!$W$17</c:f>
              <c:strCache>
                <c:ptCount val="1"/>
                <c:pt idx="0">
                  <c:v>Rest of the world</c:v>
                </c:pt>
              </c:strCache>
            </c:strRef>
          </c:tx>
          <c:spPr>
            <a:ln w="28575" cap="rnd">
              <a:solidFill>
                <a:schemeClr val="accent5"/>
              </a:solidFill>
              <a:round/>
            </a:ln>
            <a:effectLst/>
          </c:spPr>
          <c:marker>
            <c:symbol val="none"/>
          </c:marker>
          <c:cat>
            <c:strRef>
              <c:f>'[LIVE-Auswertung_WETIx_2-20_MKu.xlsx]2'!$Q$4:$V$4</c:f>
              <c:strCache>
                <c:ptCount val="6"/>
                <c:pt idx="0">
                  <c:v>Q2/18</c:v>
                </c:pt>
                <c:pt idx="1">
                  <c:v>Q4/18</c:v>
                </c:pt>
                <c:pt idx="2">
                  <c:v>Q2/19</c:v>
                </c:pt>
                <c:pt idx="3">
                  <c:v>Q4/19</c:v>
                </c:pt>
                <c:pt idx="4">
                  <c:v>Q2/20</c:v>
                </c:pt>
                <c:pt idx="5">
                  <c:v>Q4/20</c:v>
                </c:pt>
              </c:strCache>
            </c:strRef>
          </c:cat>
          <c:val>
            <c:numRef>
              <c:f>'[LIVE-Auswertung_WETIx_2-20_MKu.xlsx]2'!$Q$17:$V$17</c:f>
              <c:numCache>
                <c:formatCode>General</c:formatCode>
                <c:ptCount val="6"/>
                <c:pt idx="0">
                  <c:v>0</c:v>
                </c:pt>
                <c:pt idx="1">
                  <c:v>0.04</c:v>
                </c:pt>
                <c:pt idx="2">
                  <c:v>0.27</c:v>
                </c:pt>
                <c:pt idx="3">
                  <c:v>0.05</c:v>
                </c:pt>
                <c:pt idx="4">
                  <c:v>0.1</c:v>
                </c:pt>
                <c:pt idx="5" formatCode="0.00">
                  <c:v>0.10917030567685604</c:v>
                </c:pt>
              </c:numCache>
            </c:numRef>
          </c:val>
          <c:smooth val="0"/>
        </c:ser>
        <c:dLbls>
          <c:showLegendKey val="0"/>
          <c:showVal val="0"/>
          <c:showCatName val="0"/>
          <c:showSerName val="0"/>
          <c:showPercent val="0"/>
          <c:showBubbleSize val="0"/>
        </c:dLbls>
        <c:marker val="1"/>
        <c:smooth val="0"/>
        <c:axId val="202645504"/>
        <c:axId val="202647040"/>
      </c:lineChart>
      <c:catAx>
        <c:axId val="202645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2647040"/>
        <c:crosses val="autoZero"/>
        <c:auto val="1"/>
        <c:lblAlgn val="ctr"/>
        <c:lblOffset val="100"/>
        <c:noMultiLvlLbl val="0"/>
      </c:catAx>
      <c:valAx>
        <c:axId val="202647040"/>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General" sourceLinked="1"/>
        <c:majorTickMark val="out"/>
        <c:minorTickMark val="none"/>
        <c:tickLblPos val="nextTo"/>
        <c:crossAx val="2026455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How do you assess the global market for the </a:t>
            </a:r>
            <a:r>
              <a:rPr lang="de-DE" b="1">
                <a:solidFill>
                  <a:schemeClr val="accent6"/>
                </a:solidFill>
              </a:rPr>
              <a:t>onshore wind industry </a:t>
            </a:r>
          </a:p>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in the current year? (n = 642)</a:t>
            </a:r>
          </a:p>
        </c:rich>
      </c:tx>
      <c:layout/>
      <c:overlay val="0"/>
      <c:spPr>
        <a:noFill/>
        <a:ln>
          <a:noFill/>
        </a:ln>
        <a:effectLst/>
      </c:spPr>
    </c:title>
    <c:autoTitleDeleted val="0"/>
    <c:plotArea>
      <c:layout/>
      <c:lineChart>
        <c:grouping val="standard"/>
        <c:varyColors val="0"/>
        <c:ser>
          <c:idx val="0"/>
          <c:order val="0"/>
          <c:tx>
            <c:strRef>
              <c:f>'[LIVE-Auswertung_WETIx_2-20_MKu.xlsx]3'!$W$5</c:f>
              <c:strCache>
                <c:ptCount val="1"/>
                <c:pt idx="0">
                  <c:v>Germany</c:v>
                </c:pt>
              </c:strCache>
            </c:strRef>
          </c:tx>
          <c:spPr>
            <a:ln w="28575" cap="rnd">
              <a:solidFill>
                <a:schemeClr val="accent1"/>
              </a:solidFill>
              <a:round/>
            </a:ln>
            <a:effectLst/>
          </c:spPr>
          <c:marker>
            <c:symbol val="none"/>
          </c:marker>
          <c:cat>
            <c:strRef>
              <c:f>'[LIVE-Auswertung_WETIx_2-20_MKu.xlsx]3'!$Q$4:$V$4</c:f>
              <c:strCache>
                <c:ptCount val="6"/>
                <c:pt idx="0">
                  <c:v>Q2/18</c:v>
                </c:pt>
                <c:pt idx="1">
                  <c:v>Q4/18</c:v>
                </c:pt>
                <c:pt idx="2">
                  <c:v>Q2/19</c:v>
                </c:pt>
                <c:pt idx="3">
                  <c:v>Q4/19</c:v>
                </c:pt>
                <c:pt idx="4">
                  <c:v>Q2/20</c:v>
                </c:pt>
                <c:pt idx="5">
                  <c:v>Q4/20</c:v>
                </c:pt>
              </c:strCache>
            </c:strRef>
          </c:cat>
          <c:val>
            <c:numRef>
              <c:f>'[LIVE-Auswertung_WETIx_2-20_MKu.xlsx]3'!$Q$5:$V$5</c:f>
              <c:numCache>
                <c:formatCode>General</c:formatCode>
                <c:ptCount val="6"/>
                <c:pt idx="0">
                  <c:v>-0.06</c:v>
                </c:pt>
                <c:pt idx="1">
                  <c:v>-0.06</c:v>
                </c:pt>
                <c:pt idx="2">
                  <c:v>-0.26</c:v>
                </c:pt>
                <c:pt idx="3">
                  <c:v>-0.99</c:v>
                </c:pt>
                <c:pt idx="4">
                  <c:v>-0.72</c:v>
                </c:pt>
                <c:pt idx="5" formatCode="0.00">
                  <c:v>-0.53632398753894073</c:v>
                </c:pt>
              </c:numCache>
            </c:numRef>
          </c:val>
          <c:smooth val="0"/>
        </c:ser>
        <c:ser>
          <c:idx val="1"/>
          <c:order val="1"/>
          <c:tx>
            <c:strRef>
              <c:f>'[LIVE-Auswertung_WETIx_2-20_MKu.xlsx]3'!$W$6</c:f>
              <c:strCache>
                <c:ptCount val="1"/>
                <c:pt idx="0">
                  <c:v>Europe (incl. GER)</c:v>
                </c:pt>
              </c:strCache>
            </c:strRef>
          </c:tx>
          <c:spPr>
            <a:ln w="28575" cap="rnd">
              <a:solidFill>
                <a:schemeClr val="accent3"/>
              </a:solidFill>
              <a:round/>
            </a:ln>
            <a:effectLst/>
          </c:spPr>
          <c:marker>
            <c:symbol val="none"/>
          </c:marker>
          <c:cat>
            <c:strRef>
              <c:f>'[LIVE-Auswertung_WETIx_2-20_MKu.xlsx]3'!$Q$4:$V$4</c:f>
              <c:strCache>
                <c:ptCount val="6"/>
                <c:pt idx="0">
                  <c:v>Q2/18</c:v>
                </c:pt>
                <c:pt idx="1">
                  <c:v>Q4/18</c:v>
                </c:pt>
                <c:pt idx="2">
                  <c:v>Q2/19</c:v>
                </c:pt>
                <c:pt idx="3">
                  <c:v>Q4/19</c:v>
                </c:pt>
                <c:pt idx="4">
                  <c:v>Q2/20</c:v>
                </c:pt>
                <c:pt idx="5">
                  <c:v>Q4/20</c:v>
                </c:pt>
              </c:strCache>
            </c:strRef>
          </c:cat>
          <c:val>
            <c:numRef>
              <c:f>'[LIVE-Auswertung_WETIx_2-20_MKu.xlsx]3'!$Q$6:$V$6</c:f>
              <c:numCache>
                <c:formatCode>General</c:formatCode>
                <c:ptCount val="6"/>
                <c:pt idx="0">
                  <c:v>0.18</c:v>
                </c:pt>
                <c:pt idx="1">
                  <c:v>0.25</c:v>
                </c:pt>
                <c:pt idx="2">
                  <c:v>0.28000000000000003</c:v>
                </c:pt>
                <c:pt idx="3">
                  <c:v>0.01</c:v>
                </c:pt>
                <c:pt idx="4">
                  <c:v>-0.08</c:v>
                </c:pt>
                <c:pt idx="5" formatCode="0.00">
                  <c:v>0.12939550949913636</c:v>
                </c:pt>
              </c:numCache>
            </c:numRef>
          </c:val>
          <c:smooth val="0"/>
        </c:ser>
        <c:ser>
          <c:idx val="2"/>
          <c:order val="2"/>
          <c:tx>
            <c:strRef>
              <c:f>'[LIVE-Auswertung_WETIx_2-20_MKu.xlsx]3'!$W$7</c:f>
              <c:strCache>
                <c:ptCount val="1"/>
                <c:pt idx="0">
                  <c:v>North America</c:v>
                </c:pt>
              </c:strCache>
            </c:strRef>
          </c:tx>
          <c:spPr>
            <a:ln w="28575" cap="rnd">
              <a:solidFill>
                <a:schemeClr val="accent2"/>
              </a:solidFill>
              <a:round/>
            </a:ln>
            <a:effectLst/>
          </c:spPr>
          <c:marker>
            <c:symbol val="none"/>
          </c:marker>
          <c:cat>
            <c:strRef>
              <c:f>'[LIVE-Auswertung_WETIx_2-20_MKu.xlsx]3'!$Q$4:$V$4</c:f>
              <c:strCache>
                <c:ptCount val="6"/>
                <c:pt idx="0">
                  <c:v>Q2/18</c:v>
                </c:pt>
                <c:pt idx="1">
                  <c:v>Q4/18</c:v>
                </c:pt>
                <c:pt idx="2">
                  <c:v>Q2/19</c:v>
                </c:pt>
                <c:pt idx="3">
                  <c:v>Q4/19</c:v>
                </c:pt>
                <c:pt idx="4">
                  <c:v>Q2/20</c:v>
                </c:pt>
                <c:pt idx="5">
                  <c:v>Q4/20</c:v>
                </c:pt>
              </c:strCache>
            </c:strRef>
          </c:cat>
          <c:val>
            <c:numRef>
              <c:f>'[LIVE-Auswertung_WETIx_2-20_MKu.xlsx]3'!$Q$7:$V$7</c:f>
              <c:numCache>
                <c:formatCode>General</c:formatCode>
                <c:ptCount val="6"/>
                <c:pt idx="0">
                  <c:v>0.11</c:v>
                </c:pt>
                <c:pt idx="1">
                  <c:v>0.22</c:v>
                </c:pt>
                <c:pt idx="2">
                  <c:v>0.39</c:v>
                </c:pt>
                <c:pt idx="3">
                  <c:v>0.4</c:v>
                </c:pt>
                <c:pt idx="4">
                  <c:v>0.2</c:v>
                </c:pt>
                <c:pt idx="5" formatCode="0.00">
                  <c:v>0.28659340659340682</c:v>
                </c:pt>
              </c:numCache>
            </c:numRef>
          </c:val>
          <c:smooth val="0"/>
        </c:ser>
        <c:ser>
          <c:idx val="3"/>
          <c:order val="3"/>
          <c:tx>
            <c:strRef>
              <c:f>'[LIVE-Auswertung_WETIx_2-20_MKu.xlsx]3'!$W$8</c:f>
              <c:strCache>
                <c:ptCount val="1"/>
                <c:pt idx="0">
                  <c:v>Asia</c:v>
                </c:pt>
              </c:strCache>
            </c:strRef>
          </c:tx>
          <c:spPr>
            <a:ln w="28575" cap="rnd">
              <a:solidFill>
                <a:schemeClr val="accent4"/>
              </a:solidFill>
              <a:round/>
            </a:ln>
            <a:effectLst/>
          </c:spPr>
          <c:marker>
            <c:symbol val="none"/>
          </c:marker>
          <c:cat>
            <c:strRef>
              <c:f>'[LIVE-Auswertung_WETIx_2-20_MKu.xlsx]3'!$Q$4:$V$4</c:f>
              <c:strCache>
                <c:ptCount val="6"/>
                <c:pt idx="0">
                  <c:v>Q2/18</c:v>
                </c:pt>
                <c:pt idx="1">
                  <c:v>Q4/18</c:v>
                </c:pt>
                <c:pt idx="2">
                  <c:v>Q2/19</c:v>
                </c:pt>
                <c:pt idx="3">
                  <c:v>Q4/19</c:v>
                </c:pt>
                <c:pt idx="4">
                  <c:v>Q2/20</c:v>
                </c:pt>
                <c:pt idx="5">
                  <c:v>Q4/20</c:v>
                </c:pt>
              </c:strCache>
            </c:strRef>
          </c:cat>
          <c:val>
            <c:numRef>
              <c:f>'[LIVE-Auswertung_WETIx_2-20_MKu.xlsx]3'!$Q$8:$V$8</c:f>
              <c:numCache>
                <c:formatCode>General</c:formatCode>
                <c:ptCount val="6"/>
                <c:pt idx="0">
                  <c:v>0.35</c:v>
                </c:pt>
                <c:pt idx="1">
                  <c:v>0.41</c:v>
                </c:pt>
                <c:pt idx="2">
                  <c:v>0.74</c:v>
                </c:pt>
                <c:pt idx="3">
                  <c:v>0.62</c:v>
                </c:pt>
                <c:pt idx="4">
                  <c:v>0.31</c:v>
                </c:pt>
                <c:pt idx="5" formatCode="0.00">
                  <c:v>0.58435754189944156</c:v>
                </c:pt>
              </c:numCache>
            </c:numRef>
          </c:val>
          <c:smooth val="0"/>
        </c:ser>
        <c:ser>
          <c:idx val="4"/>
          <c:order val="4"/>
          <c:tx>
            <c:strRef>
              <c:f>'[LIVE-Auswertung_WETIx_2-20_MKu.xlsx]3'!$W$9</c:f>
              <c:strCache>
                <c:ptCount val="1"/>
                <c:pt idx="0">
                  <c:v>Rest of the world</c:v>
                </c:pt>
              </c:strCache>
            </c:strRef>
          </c:tx>
          <c:spPr>
            <a:ln w="28575" cap="rnd">
              <a:solidFill>
                <a:schemeClr val="accent5"/>
              </a:solidFill>
              <a:round/>
            </a:ln>
            <a:effectLst/>
          </c:spPr>
          <c:marker>
            <c:symbol val="none"/>
          </c:marker>
          <c:cat>
            <c:strRef>
              <c:f>'[LIVE-Auswertung_WETIx_2-20_MKu.xlsx]3'!$Q$4:$V$4</c:f>
              <c:strCache>
                <c:ptCount val="6"/>
                <c:pt idx="0">
                  <c:v>Q2/18</c:v>
                </c:pt>
                <c:pt idx="1">
                  <c:v>Q4/18</c:v>
                </c:pt>
                <c:pt idx="2">
                  <c:v>Q2/19</c:v>
                </c:pt>
                <c:pt idx="3">
                  <c:v>Q4/19</c:v>
                </c:pt>
                <c:pt idx="4">
                  <c:v>Q2/20</c:v>
                </c:pt>
                <c:pt idx="5">
                  <c:v>Q4/20</c:v>
                </c:pt>
              </c:strCache>
            </c:strRef>
          </c:cat>
          <c:val>
            <c:numRef>
              <c:f>'[LIVE-Auswertung_WETIx_2-20_MKu.xlsx]3'!$Q$9:$V$9</c:f>
              <c:numCache>
                <c:formatCode>General</c:formatCode>
                <c:ptCount val="6"/>
                <c:pt idx="0">
                  <c:v>0.27</c:v>
                </c:pt>
                <c:pt idx="1">
                  <c:v>0.28999999999999998</c:v>
                </c:pt>
                <c:pt idx="2">
                  <c:v>0.57999999999999996</c:v>
                </c:pt>
                <c:pt idx="3">
                  <c:v>0.53</c:v>
                </c:pt>
                <c:pt idx="4">
                  <c:v>0.51</c:v>
                </c:pt>
                <c:pt idx="5" formatCode="0.00">
                  <c:v>0.41993769470404985</c:v>
                </c:pt>
              </c:numCache>
            </c:numRef>
          </c:val>
          <c:smooth val="0"/>
        </c:ser>
        <c:dLbls>
          <c:showLegendKey val="0"/>
          <c:showVal val="0"/>
          <c:showCatName val="0"/>
          <c:showSerName val="0"/>
          <c:showPercent val="0"/>
          <c:showBubbleSize val="0"/>
        </c:dLbls>
        <c:marker val="1"/>
        <c:smooth val="0"/>
        <c:axId val="202713344"/>
        <c:axId val="202719232"/>
      </c:lineChart>
      <c:catAx>
        <c:axId val="202713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2719232"/>
        <c:crosses val="autoZero"/>
        <c:auto val="1"/>
        <c:lblAlgn val="ctr"/>
        <c:lblOffset val="100"/>
        <c:noMultiLvlLbl val="0"/>
      </c:catAx>
      <c:valAx>
        <c:axId val="202719232"/>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General" sourceLinked="1"/>
        <c:majorTickMark val="out"/>
        <c:minorTickMark val="none"/>
        <c:tickLblPos val="nextTo"/>
        <c:crossAx val="2027133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kern="1200" spc="0" baseline="0">
                <a:solidFill>
                  <a:schemeClr val="tx2"/>
                </a:solidFill>
                <a:effectLst/>
              </a:rPr>
              <a:t>How do you assess the global market for the </a:t>
            </a:r>
            <a:r>
              <a:rPr lang="de-DE" sz="1400" b="1" i="0" kern="1200" spc="0" baseline="0">
                <a:solidFill>
                  <a:schemeClr val="accent6"/>
                </a:solidFill>
                <a:effectLst/>
              </a:rPr>
              <a:t>onshore wind industry </a:t>
            </a:r>
          </a:p>
          <a:p>
            <a:pPr>
              <a:defRPr sz="1400" b="0" i="0" u="none" strike="noStrike" kern="1200" spc="0" baseline="0">
                <a:solidFill>
                  <a:schemeClr val="tx1">
                    <a:lumMod val="65000"/>
                    <a:lumOff val="35000"/>
                  </a:schemeClr>
                </a:solidFill>
                <a:latin typeface="+mn-lt"/>
                <a:ea typeface="+mn-ea"/>
                <a:cs typeface="+mn-cs"/>
              </a:defRPr>
            </a:pPr>
            <a:r>
              <a:rPr lang="de-DE" sz="1400" b="0" i="0" u="sng" kern="1200" spc="0" baseline="0">
                <a:solidFill>
                  <a:schemeClr val="tx2"/>
                </a:solidFill>
                <a:effectLst/>
              </a:rPr>
              <a:t>in two years</a:t>
            </a:r>
            <a:r>
              <a:rPr lang="de-DE" sz="1400" b="0" i="0" kern="1200" spc="0" baseline="0">
                <a:solidFill>
                  <a:schemeClr val="tx2"/>
                </a:solidFill>
                <a:effectLst/>
              </a:rPr>
              <a:t>? (n = 586)</a:t>
            </a:r>
            <a:endParaRPr lang="de-DE">
              <a:solidFill>
                <a:schemeClr val="tx2"/>
              </a:solidFill>
              <a:effectLst/>
            </a:endParaRPr>
          </a:p>
        </c:rich>
      </c:tx>
      <c:layout/>
      <c:overlay val="0"/>
      <c:spPr>
        <a:noFill/>
        <a:ln>
          <a:noFill/>
        </a:ln>
        <a:effectLst/>
      </c:spPr>
    </c:title>
    <c:autoTitleDeleted val="0"/>
    <c:plotArea>
      <c:layout/>
      <c:lineChart>
        <c:grouping val="standard"/>
        <c:varyColors val="0"/>
        <c:ser>
          <c:idx val="0"/>
          <c:order val="0"/>
          <c:tx>
            <c:strRef>
              <c:f>'[LIVE-Auswertung_WETIx_2-20_MKu.xlsx]4'!$W$5</c:f>
              <c:strCache>
                <c:ptCount val="1"/>
                <c:pt idx="0">
                  <c:v>Germany</c:v>
                </c:pt>
              </c:strCache>
            </c:strRef>
          </c:tx>
          <c:spPr>
            <a:ln w="28575" cap="rnd">
              <a:solidFill>
                <a:schemeClr val="accent1"/>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'[LIVE-Auswertung_WETIx_2-20_MKu.xlsx]4'!$Q$5:$V$5</c:f>
              <c:numCache>
                <c:formatCode>General</c:formatCode>
                <c:ptCount val="6"/>
                <c:pt idx="0">
                  <c:v>0.18</c:v>
                </c:pt>
                <c:pt idx="1">
                  <c:v>0.11</c:v>
                </c:pt>
                <c:pt idx="2">
                  <c:v>0.06</c:v>
                </c:pt>
                <c:pt idx="3">
                  <c:v>-0.45</c:v>
                </c:pt>
                <c:pt idx="4">
                  <c:v>-0.05</c:v>
                </c:pt>
                <c:pt idx="5" formatCode="0.00">
                  <c:v>4.819112627986355E-2</c:v>
                </c:pt>
              </c:numCache>
            </c:numRef>
          </c:val>
          <c:smooth val="0"/>
        </c:ser>
        <c:ser>
          <c:idx val="1"/>
          <c:order val="1"/>
          <c:tx>
            <c:strRef>
              <c:f>'[LIVE-Auswertung_WETIx_2-20_MKu.xlsx]4'!$W$6</c:f>
              <c:strCache>
                <c:ptCount val="1"/>
                <c:pt idx="0">
                  <c:v>Europe (incl. GER)</c:v>
                </c:pt>
              </c:strCache>
            </c:strRef>
          </c:tx>
          <c:spPr>
            <a:ln w="28575" cap="rnd">
              <a:solidFill>
                <a:schemeClr val="accent3"/>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'[LIVE-Auswertung_WETIx_2-20_MKu.xlsx]4'!$Q$6:$V$6</c:f>
              <c:numCache>
                <c:formatCode>General</c:formatCode>
                <c:ptCount val="6"/>
                <c:pt idx="0">
                  <c:v>0.37</c:v>
                </c:pt>
                <c:pt idx="1">
                  <c:v>0.37</c:v>
                </c:pt>
                <c:pt idx="2">
                  <c:v>0.45</c:v>
                </c:pt>
                <c:pt idx="3">
                  <c:v>0.24</c:v>
                </c:pt>
                <c:pt idx="4">
                  <c:v>0.39</c:v>
                </c:pt>
                <c:pt idx="5" formatCode="0.00">
                  <c:v>0.504</c:v>
                </c:pt>
              </c:numCache>
            </c:numRef>
          </c:val>
          <c:smooth val="0"/>
        </c:ser>
        <c:ser>
          <c:idx val="2"/>
          <c:order val="2"/>
          <c:tx>
            <c:strRef>
              <c:f>'[LIVE-Auswertung_WETIx_2-20_MKu.xlsx]4'!$W$7</c:f>
              <c:strCache>
                <c:ptCount val="1"/>
                <c:pt idx="0">
                  <c:v>North America</c:v>
                </c:pt>
              </c:strCache>
            </c:strRef>
          </c:tx>
          <c:spPr>
            <a:ln w="28575" cap="rnd">
              <a:solidFill>
                <a:schemeClr val="accent2"/>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'[LIVE-Auswertung_WETIx_2-20_MKu.xlsx]4'!$Q$7:$V$7</c:f>
              <c:numCache>
                <c:formatCode>General</c:formatCode>
                <c:ptCount val="6"/>
                <c:pt idx="0">
                  <c:v>0.22</c:v>
                </c:pt>
                <c:pt idx="1">
                  <c:v>0.26</c:v>
                </c:pt>
                <c:pt idx="2">
                  <c:v>0.56999999999999995</c:v>
                </c:pt>
                <c:pt idx="3">
                  <c:v>0.44</c:v>
                </c:pt>
                <c:pt idx="4">
                  <c:v>0.5</c:v>
                </c:pt>
                <c:pt idx="5" formatCode="0.00">
                  <c:v>0.52614555256064666</c:v>
                </c:pt>
              </c:numCache>
            </c:numRef>
          </c:val>
          <c:smooth val="0"/>
        </c:ser>
        <c:ser>
          <c:idx val="3"/>
          <c:order val="3"/>
          <c:tx>
            <c:strRef>
              <c:f>'[LIVE-Auswertung_WETIx_2-20_MKu.xlsx]4'!$W$8</c:f>
              <c:strCache>
                <c:ptCount val="1"/>
                <c:pt idx="0">
                  <c:v>Asia</c:v>
                </c:pt>
              </c:strCache>
            </c:strRef>
          </c:tx>
          <c:spPr>
            <a:ln w="28575" cap="rnd">
              <a:solidFill>
                <a:schemeClr val="accent4"/>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'[LIVE-Auswertung_WETIx_2-20_MKu.xlsx]4'!$Q$8:$V$8</c:f>
              <c:numCache>
                <c:formatCode>General</c:formatCode>
                <c:ptCount val="6"/>
                <c:pt idx="0">
                  <c:v>0.52</c:v>
                </c:pt>
                <c:pt idx="1">
                  <c:v>0.5</c:v>
                </c:pt>
                <c:pt idx="2">
                  <c:v>0.84</c:v>
                </c:pt>
                <c:pt idx="3">
                  <c:v>0.77</c:v>
                </c:pt>
                <c:pt idx="4">
                  <c:v>0.73</c:v>
                </c:pt>
                <c:pt idx="5" formatCode="0.00">
                  <c:v>0.76217391304347792</c:v>
                </c:pt>
              </c:numCache>
            </c:numRef>
          </c:val>
          <c:smooth val="0"/>
        </c:ser>
        <c:ser>
          <c:idx val="4"/>
          <c:order val="4"/>
          <c:tx>
            <c:strRef>
              <c:f>'[LIVE-Auswertung_WETIx_2-20_MKu.xlsx]4'!$W$9</c:f>
              <c:strCache>
                <c:ptCount val="1"/>
                <c:pt idx="0">
                  <c:v>Rest of the world</c:v>
                </c:pt>
              </c:strCache>
            </c:strRef>
          </c:tx>
          <c:spPr>
            <a:ln w="28575" cap="rnd">
              <a:solidFill>
                <a:schemeClr val="accent5"/>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'[LIVE-Auswertung_WETIx_2-20_MKu.xlsx]4'!$Q$9:$V$9</c:f>
              <c:numCache>
                <c:formatCode>General</c:formatCode>
                <c:ptCount val="6"/>
                <c:pt idx="0">
                  <c:v>0.45</c:v>
                </c:pt>
                <c:pt idx="1">
                  <c:v>0.37</c:v>
                </c:pt>
                <c:pt idx="2">
                  <c:v>0.75</c:v>
                </c:pt>
                <c:pt idx="3">
                  <c:v>0.74</c:v>
                </c:pt>
                <c:pt idx="4">
                  <c:v>0.66</c:v>
                </c:pt>
                <c:pt idx="5" formatCode="0.00">
                  <c:v>0.74526315789473685</c:v>
                </c:pt>
              </c:numCache>
            </c:numRef>
          </c:val>
          <c:smooth val="0"/>
        </c:ser>
        <c:dLbls>
          <c:showLegendKey val="0"/>
          <c:showVal val="0"/>
          <c:showCatName val="0"/>
          <c:showSerName val="0"/>
          <c:showPercent val="0"/>
          <c:showBubbleSize val="0"/>
        </c:dLbls>
        <c:marker val="1"/>
        <c:smooth val="0"/>
        <c:axId val="202461952"/>
        <c:axId val="202463488"/>
      </c:lineChart>
      <c:catAx>
        <c:axId val="202461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2463488"/>
        <c:crosses val="autoZero"/>
        <c:auto val="1"/>
        <c:lblAlgn val="ctr"/>
        <c:lblOffset val="100"/>
        <c:noMultiLvlLbl val="0"/>
      </c:catAx>
      <c:valAx>
        <c:axId val="202463488"/>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General" sourceLinked="1"/>
        <c:majorTickMark val="out"/>
        <c:minorTickMark val="none"/>
        <c:tickLblPos val="nextTo"/>
        <c:crossAx val="2024619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kern="1200" spc="0" baseline="0">
                <a:solidFill>
                  <a:schemeClr val="tx2"/>
                </a:solidFill>
                <a:effectLst/>
              </a:rPr>
              <a:t>How do you assess the global market for the </a:t>
            </a:r>
            <a:r>
              <a:rPr lang="de-DE" sz="1400" b="1" i="0" kern="1200" spc="0" baseline="0">
                <a:solidFill>
                  <a:schemeClr val="tx2"/>
                </a:solidFill>
                <a:effectLst/>
              </a:rPr>
              <a:t>offshore wind industry </a:t>
            </a:r>
          </a:p>
          <a:p>
            <a:pPr>
              <a:defRPr sz="1400" b="0" i="0" u="none" strike="noStrike" kern="1200" spc="0" baseline="0">
                <a:solidFill>
                  <a:schemeClr val="tx1">
                    <a:lumMod val="65000"/>
                    <a:lumOff val="35000"/>
                  </a:schemeClr>
                </a:solidFill>
                <a:latin typeface="+mn-lt"/>
                <a:ea typeface="+mn-ea"/>
                <a:cs typeface="+mn-cs"/>
              </a:defRPr>
            </a:pPr>
            <a:r>
              <a:rPr lang="de-DE" sz="1400" b="0" i="0" kern="1200" spc="0" baseline="0">
                <a:solidFill>
                  <a:schemeClr val="tx2"/>
                </a:solidFill>
                <a:effectLst/>
              </a:rPr>
              <a:t>in the current year? (n = 362)</a:t>
            </a:r>
            <a:endParaRPr lang="de-DE">
              <a:solidFill>
                <a:schemeClr val="tx2"/>
              </a:solidFill>
              <a:effectLst/>
            </a:endParaRPr>
          </a:p>
        </c:rich>
      </c:tx>
      <c:layout/>
      <c:overlay val="0"/>
      <c:spPr>
        <a:noFill/>
        <a:ln>
          <a:noFill/>
        </a:ln>
        <a:effectLst/>
      </c:spPr>
    </c:title>
    <c:autoTitleDeleted val="0"/>
    <c:plotArea>
      <c:layout/>
      <c:lineChart>
        <c:grouping val="standard"/>
        <c:varyColors val="0"/>
        <c:ser>
          <c:idx val="0"/>
          <c:order val="0"/>
          <c:tx>
            <c:strRef>
              <c:f>'[LIVE-Auswertung_WETIx_2-20_MKu.xlsx]3'!$W$13</c:f>
              <c:strCache>
                <c:ptCount val="1"/>
                <c:pt idx="0">
                  <c:v>Germany</c:v>
                </c:pt>
              </c:strCache>
            </c:strRef>
          </c:tx>
          <c:spPr>
            <a:ln w="28575" cap="rnd">
              <a:solidFill>
                <a:schemeClr val="accent1"/>
              </a:solidFill>
              <a:round/>
            </a:ln>
            <a:effectLst/>
          </c:spPr>
          <c:marker>
            <c:symbol val="none"/>
          </c:marker>
          <c:cat>
            <c:strRef>
              <c:f>'[LIVE-Auswertung_WETIx_2-20_MKu.xlsx]3'!$Q$12:$V$12</c:f>
              <c:strCache>
                <c:ptCount val="6"/>
                <c:pt idx="0">
                  <c:v>Q2/18</c:v>
                </c:pt>
                <c:pt idx="1">
                  <c:v>Q4/18</c:v>
                </c:pt>
                <c:pt idx="2">
                  <c:v>Q2/19</c:v>
                </c:pt>
                <c:pt idx="3">
                  <c:v>Q4/19</c:v>
                </c:pt>
                <c:pt idx="4">
                  <c:v>Q2/20</c:v>
                </c:pt>
                <c:pt idx="5">
                  <c:v>Q4/20</c:v>
                </c:pt>
              </c:strCache>
            </c:strRef>
          </c:cat>
          <c:val>
            <c:numRef>
              <c:f>'[LIVE-Auswertung_WETIx_2-20_MKu.xlsx]3'!$Q$13:$V$13</c:f>
              <c:numCache>
                <c:formatCode>General</c:formatCode>
                <c:ptCount val="6"/>
                <c:pt idx="0">
                  <c:v>0.28000000000000003</c:v>
                </c:pt>
                <c:pt idx="1">
                  <c:v>0.23</c:v>
                </c:pt>
                <c:pt idx="2">
                  <c:v>0.11</c:v>
                </c:pt>
                <c:pt idx="3">
                  <c:v>-0.2</c:v>
                </c:pt>
                <c:pt idx="4">
                  <c:v>-0.14000000000000001</c:v>
                </c:pt>
                <c:pt idx="5" formatCode="0.00">
                  <c:v>2.8117647058823358E-2</c:v>
                </c:pt>
              </c:numCache>
            </c:numRef>
          </c:val>
          <c:smooth val="0"/>
        </c:ser>
        <c:ser>
          <c:idx val="1"/>
          <c:order val="1"/>
          <c:tx>
            <c:strRef>
              <c:f>'[LIVE-Auswertung_WETIx_2-20_MKu.xlsx]3'!$W$14</c:f>
              <c:strCache>
                <c:ptCount val="1"/>
                <c:pt idx="0">
                  <c:v>Europe (incl. GER)</c:v>
                </c:pt>
              </c:strCache>
            </c:strRef>
          </c:tx>
          <c:spPr>
            <a:ln w="28575" cap="rnd">
              <a:solidFill>
                <a:schemeClr val="accent3"/>
              </a:solidFill>
              <a:round/>
            </a:ln>
            <a:effectLst/>
          </c:spPr>
          <c:marker>
            <c:symbol val="none"/>
          </c:marker>
          <c:cat>
            <c:strRef>
              <c:f>'[LIVE-Auswertung_WETIx_2-20_MKu.xlsx]3'!$Q$12:$V$12</c:f>
              <c:strCache>
                <c:ptCount val="6"/>
                <c:pt idx="0">
                  <c:v>Q2/18</c:v>
                </c:pt>
                <c:pt idx="1">
                  <c:v>Q4/18</c:v>
                </c:pt>
                <c:pt idx="2">
                  <c:v>Q2/19</c:v>
                </c:pt>
                <c:pt idx="3">
                  <c:v>Q4/19</c:v>
                </c:pt>
                <c:pt idx="4">
                  <c:v>Q2/20</c:v>
                </c:pt>
                <c:pt idx="5">
                  <c:v>Q4/20</c:v>
                </c:pt>
              </c:strCache>
            </c:strRef>
          </c:cat>
          <c:val>
            <c:numRef>
              <c:f>'[LIVE-Auswertung_WETIx_2-20_MKu.xlsx]3'!$Q$14:$V$14</c:f>
              <c:numCache>
                <c:formatCode>General</c:formatCode>
                <c:ptCount val="6"/>
                <c:pt idx="0">
                  <c:v>0.47</c:v>
                </c:pt>
                <c:pt idx="1">
                  <c:v>0.49</c:v>
                </c:pt>
                <c:pt idx="2">
                  <c:v>0.52</c:v>
                </c:pt>
                <c:pt idx="3">
                  <c:v>0.45</c:v>
                </c:pt>
                <c:pt idx="4">
                  <c:v>0.33</c:v>
                </c:pt>
                <c:pt idx="5" formatCode="0.00">
                  <c:v>0.47082872928176789</c:v>
                </c:pt>
              </c:numCache>
            </c:numRef>
          </c:val>
          <c:smooth val="0"/>
        </c:ser>
        <c:ser>
          <c:idx val="2"/>
          <c:order val="2"/>
          <c:tx>
            <c:strRef>
              <c:f>'[LIVE-Auswertung_WETIx_2-20_MKu.xlsx]3'!$W$15</c:f>
              <c:strCache>
                <c:ptCount val="1"/>
                <c:pt idx="0">
                  <c:v>North America</c:v>
                </c:pt>
              </c:strCache>
            </c:strRef>
          </c:tx>
          <c:spPr>
            <a:ln w="28575" cap="rnd">
              <a:solidFill>
                <a:schemeClr val="accent2"/>
              </a:solidFill>
              <a:round/>
            </a:ln>
            <a:effectLst/>
          </c:spPr>
          <c:marker>
            <c:symbol val="none"/>
          </c:marker>
          <c:cat>
            <c:strRef>
              <c:f>'[LIVE-Auswertung_WETIx_2-20_MKu.xlsx]3'!$Q$12:$V$12</c:f>
              <c:strCache>
                <c:ptCount val="6"/>
                <c:pt idx="0">
                  <c:v>Q2/18</c:v>
                </c:pt>
                <c:pt idx="1">
                  <c:v>Q4/18</c:v>
                </c:pt>
                <c:pt idx="2">
                  <c:v>Q2/19</c:v>
                </c:pt>
                <c:pt idx="3">
                  <c:v>Q4/19</c:v>
                </c:pt>
                <c:pt idx="4">
                  <c:v>Q2/20</c:v>
                </c:pt>
                <c:pt idx="5">
                  <c:v>Q4/20</c:v>
                </c:pt>
              </c:strCache>
            </c:strRef>
          </c:cat>
          <c:val>
            <c:numRef>
              <c:f>'[LIVE-Auswertung_WETIx_2-20_MKu.xlsx]3'!$Q$15:$V$15</c:f>
              <c:numCache>
                <c:formatCode>General</c:formatCode>
                <c:ptCount val="6"/>
                <c:pt idx="0">
                  <c:v>0.13</c:v>
                </c:pt>
                <c:pt idx="1">
                  <c:v>0.23</c:v>
                </c:pt>
                <c:pt idx="2">
                  <c:v>0.37</c:v>
                </c:pt>
                <c:pt idx="3">
                  <c:v>0.43</c:v>
                </c:pt>
                <c:pt idx="4">
                  <c:v>0.16</c:v>
                </c:pt>
                <c:pt idx="5" formatCode="0.00">
                  <c:v>0.20979919678714865</c:v>
                </c:pt>
              </c:numCache>
            </c:numRef>
          </c:val>
          <c:smooth val="0"/>
        </c:ser>
        <c:ser>
          <c:idx val="3"/>
          <c:order val="3"/>
          <c:tx>
            <c:strRef>
              <c:f>'[LIVE-Auswertung_WETIx_2-20_MKu.xlsx]3'!$W$16</c:f>
              <c:strCache>
                <c:ptCount val="1"/>
                <c:pt idx="0">
                  <c:v>Asia</c:v>
                </c:pt>
              </c:strCache>
            </c:strRef>
          </c:tx>
          <c:spPr>
            <a:ln w="28575" cap="rnd">
              <a:solidFill>
                <a:schemeClr val="accent4"/>
              </a:solidFill>
              <a:round/>
            </a:ln>
            <a:effectLst/>
          </c:spPr>
          <c:marker>
            <c:symbol val="none"/>
          </c:marker>
          <c:cat>
            <c:strRef>
              <c:f>'[LIVE-Auswertung_WETIx_2-20_MKu.xlsx]3'!$Q$12:$V$12</c:f>
              <c:strCache>
                <c:ptCount val="6"/>
                <c:pt idx="0">
                  <c:v>Q2/18</c:v>
                </c:pt>
                <c:pt idx="1">
                  <c:v>Q4/18</c:v>
                </c:pt>
                <c:pt idx="2">
                  <c:v>Q2/19</c:v>
                </c:pt>
                <c:pt idx="3">
                  <c:v>Q4/19</c:v>
                </c:pt>
                <c:pt idx="4">
                  <c:v>Q2/20</c:v>
                </c:pt>
                <c:pt idx="5">
                  <c:v>Q4/20</c:v>
                </c:pt>
              </c:strCache>
            </c:strRef>
          </c:cat>
          <c:val>
            <c:numRef>
              <c:f>'[LIVE-Auswertung_WETIx_2-20_MKu.xlsx]3'!$Q$16:$V$16</c:f>
              <c:numCache>
                <c:formatCode>General</c:formatCode>
                <c:ptCount val="6"/>
                <c:pt idx="0">
                  <c:v>0.42</c:v>
                </c:pt>
                <c:pt idx="1">
                  <c:v>0.49</c:v>
                </c:pt>
                <c:pt idx="2">
                  <c:v>0.71</c:v>
                </c:pt>
                <c:pt idx="3">
                  <c:v>0.77</c:v>
                </c:pt>
                <c:pt idx="4">
                  <c:v>0.64</c:v>
                </c:pt>
                <c:pt idx="5" formatCode="0.00">
                  <c:v>0.71226765799256508</c:v>
                </c:pt>
              </c:numCache>
            </c:numRef>
          </c:val>
          <c:smooth val="0"/>
        </c:ser>
        <c:ser>
          <c:idx val="4"/>
          <c:order val="4"/>
          <c:tx>
            <c:strRef>
              <c:f>'[LIVE-Auswertung_WETIx_2-20_MKu.xlsx]3'!$W$17</c:f>
              <c:strCache>
                <c:ptCount val="1"/>
                <c:pt idx="0">
                  <c:v>Rest of the world</c:v>
                </c:pt>
              </c:strCache>
            </c:strRef>
          </c:tx>
          <c:spPr>
            <a:ln w="28575" cap="rnd">
              <a:solidFill>
                <a:schemeClr val="accent5"/>
              </a:solidFill>
              <a:round/>
            </a:ln>
            <a:effectLst/>
          </c:spPr>
          <c:marker>
            <c:symbol val="none"/>
          </c:marker>
          <c:cat>
            <c:strRef>
              <c:f>'[LIVE-Auswertung_WETIx_2-20_MKu.xlsx]3'!$Q$12:$V$12</c:f>
              <c:strCache>
                <c:ptCount val="6"/>
                <c:pt idx="0">
                  <c:v>Q2/18</c:v>
                </c:pt>
                <c:pt idx="1">
                  <c:v>Q4/18</c:v>
                </c:pt>
                <c:pt idx="2">
                  <c:v>Q2/19</c:v>
                </c:pt>
                <c:pt idx="3">
                  <c:v>Q4/19</c:v>
                </c:pt>
                <c:pt idx="4">
                  <c:v>Q2/20</c:v>
                </c:pt>
                <c:pt idx="5">
                  <c:v>Q4/20</c:v>
                </c:pt>
              </c:strCache>
            </c:strRef>
          </c:cat>
          <c:val>
            <c:numRef>
              <c:f>'[LIVE-Auswertung_WETIx_2-20_MKu.xlsx]3'!$Q$17:$V$17</c:f>
              <c:numCache>
                <c:formatCode>General</c:formatCode>
                <c:ptCount val="6"/>
                <c:pt idx="0">
                  <c:v>0.04</c:v>
                </c:pt>
                <c:pt idx="1">
                  <c:v>0.08</c:v>
                </c:pt>
                <c:pt idx="2">
                  <c:v>0.3</c:v>
                </c:pt>
                <c:pt idx="3">
                  <c:v>0.1</c:v>
                </c:pt>
                <c:pt idx="4">
                  <c:v>-0.03</c:v>
                </c:pt>
                <c:pt idx="5" formatCode="0.00">
                  <c:v>9.0256410256410291E-2</c:v>
                </c:pt>
              </c:numCache>
            </c:numRef>
          </c:val>
          <c:smooth val="0"/>
        </c:ser>
        <c:dLbls>
          <c:showLegendKey val="0"/>
          <c:showVal val="0"/>
          <c:showCatName val="0"/>
          <c:showSerName val="0"/>
          <c:showPercent val="0"/>
          <c:showBubbleSize val="0"/>
        </c:dLbls>
        <c:marker val="1"/>
        <c:smooth val="0"/>
        <c:axId val="202529792"/>
        <c:axId val="202531584"/>
      </c:lineChart>
      <c:catAx>
        <c:axId val="202529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2531584"/>
        <c:crosses val="autoZero"/>
        <c:auto val="1"/>
        <c:lblAlgn val="ctr"/>
        <c:lblOffset val="100"/>
        <c:noMultiLvlLbl val="0"/>
      </c:catAx>
      <c:valAx>
        <c:axId val="202531584"/>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General" sourceLinked="1"/>
        <c:majorTickMark val="out"/>
        <c:minorTickMark val="none"/>
        <c:tickLblPos val="nextTo"/>
        <c:crossAx val="2025297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0" i="0" kern="1200" spc="0" baseline="0">
                <a:solidFill>
                  <a:schemeClr val="tx2"/>
                </a:solidFill>
                <a:effectLst/>
              </a:rPr>
              <a:t>How do you assess the global market for the </a:t>
            </a:r>
            <a:r>
              <a:rPr lang="de-DE" sz="1400" b="1" i="0" kern="1200" spc="0" baseline="0">
                <a:solidFill>
                  <a:schemeClr val="tx2"/>
                </a:solidFill>
                <a:effectLst/>
              </a:rPr>
              <a:t>offshore wind industry </a:t>
            </a:r>
          </a:p>
          <a:p>
            <a:pPr>
              <a:defRPr sz="1400" b="0" i="0" u="none" strike="noStrike" kern="1200" spc="0" baseline="0">
                <a:solidFill>
                  <a:schemeClr val="tx1">
                    <a:lumMod val="65000"/>
                    <a:lumOff val="35000"/>
                  </a:schemeClr>
                </a:solidFill>
                <a:latin typeface="+mn-lt"/>
                <a:ea typeface="+mn-ea"/>
                <a:cs typeface="+mn-cs"/>
              </a:defRPr>
            </a:pPr>
            <a:r>
              <a:rPr lang="de-DE" sz="1400" b="0" i="0" u="sng" kern="1200" spc="0" baseline="0">
                <a:solidFill>
                  <a:schemeClr val="tx2"/>
                </a:solidFill>
                <a:effectLst/>
              </a:rPr>
              <a:t>in two years</a:t>
            </a:r>
            <a:r>
              <a:rPr lang="de-DE" sz="1400" b="0" i="0" kern="1200" spc="0" baseline="0">
                <a:solidFill>
                  <a:schemeClr val="tx2"/>
                </a:solidFill>
                <a:effectLst/>
              </a:rPr>
              <a:t>? (n = 343)</a:t>
            </a:r>
            <a:endParaRPr lang="de-DE">
              <a:solidFill>
                <a:schemeClr val="tx2"/>
              </a:solidFill>
              <a:effectLst/>
            </a:endParaRPr>
          </a:p>
        </c:rich>
      </c:tx>
      <c:layout/>
      <c:overlay val="0"/>
      <c:spPr>
        <a:noFill/>
        <a:ln>
          <a:noFill/>
        </a:ln>
        <a:effectLst/>
      </c:spPr>
    </c:title>
    <c:autoTitleDeleted val="0"/>
    <c:plotArea>
      <c:layout/>
      <c:lineChart>
        <c:grouping val="standard"/>
        <c:varyColors val="0"/>
        <c:ser>
          <c:idx val="0"/>
          <c:order val="0"/>
          <c:tx>
            <c:strRef>
              <c:f>'[LIVE-Auswertung_WETIx_2-20_MKu.xlsx]4'!$W$13</c:f>
              <c:strCache>
                <c:ptCount val="1"/>
                <c:pt idx="0">
                  <c:v>Germany</c:v>
                </c:pt>
              </c:strCache>
            </c:strRef>
          </c:tx>
          <c:spPr>
            <a:ln w="28575" cap="rnd">
              <a:solidFill>
                <a:schemeClr val="accent1"/>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'[LIVE-Auswertung_WETIx_2-20_MKu.xlsx]4'!$Q$13:$V$13</c:f>
              <c:numCache>
                <c:formatCode>General</c:formatCode>
                <c:ptCount val="6"/>
                <c:pt idx="0">
                  <c:v>0.37</c:v>
                </c:pt>
                <c:pt idx="1">
                  <c:v>0.28000000000000003</c:v>
                </c:pt>
                <c:pt idx="2">
                  <c:v>0.28999999999999998</c:v>
                </c:pt>
                <c:pt idx="3">
                  <c:v>0.04</c:v>
                </c:pt>
                <c:pt idx="4">
                  <c:v>0.27</c:v>
                </c:pt>
                <c:pt idx="5" formatCode="0.00">
                  <c:v>0.43460815047021972</c:v>
                </c:pt>
              </c:numCache>
            </c:numRef>
          </c:val>
          <c:smooth val="0"/>
        </c:ser>
        <c:ser>
          <c:idx val="1"/>
          <c:order val="1"/>
          <c:tx>
            <c:strRef>
              <c:f>'[LIVE-Auswertung_WETIx_2-20_MKu.xlsx]4'!$W$14</c:f>
              <c:strCache>
                <c:ptCount val="1"/>
                <c:pt idx="0">
                  <c:v>Europe (incl. GER)</c:v>
                </c:pt>
              </c:strCache>
            </c:strRef>
          </c:tx>
          <c:spPr>
            <a:ln w="28575" cap="rnd">
              <a:solidFill>
                <a:schemeClr val="accent3"/>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'[LIVE-Auswertung_WETIx_2-20_MKu.xlsx]4'!$Q$14:$V$14</c:f>
              <c:numCache>
                <c:formatCode>General</c:formatCode>
                <c:ptCount val="6"/>
                <c:pt idx="0">
                  <c:v>0.59</c:v>
                </c:pt>
                <c:pt idx="1">
                  <c:v>0.54</c:v>
                </c:pt>
                <c:pt idx="2">
                  <c:v>0.68</c:v>
                </c:pt>
                <c:pt idx="3">
                  <c:v>0.57999999999999996</c:v>
                </c:pt>
                <c:pt idx="4">
                  <c:v>0.65</c:v>
                </c:pt>
                <c:pt idx="5" formatCode="0.00">
                  <c:v>0.72991253644314913</c:v>
                </c:pt>
              </c:numCache>
            </c:numRef>
          </c:val>
          <c:smooth val="0"/>
        </c:ser>
        <c:ser>
          <c:idx val="2"/>
          <c:order val="2"/>
          <c:tx>
            <c:strRef>
              <c:f>'[LIVE-Auswertung_WETIx_2-20_MKu.xlsx]4'!$W$15</c:f>
              <c:strCache>
                <c:ptCount val="1"/>
                <c:pt idx="0">
                  <c:v>North America</c:v>
                </c:pt>
              </c:strCache>
            </c:strRef>
          </c:tx>
          <c:spPr>
            <a:ln w="28575" cap="rnd">
              <a:solidFill>
                <a:schemeClr val="accent2"/>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'[LIVE-Auswertung_WETIx_2-20_MKu.xlsx]4'!$Q$15:$V$15</c:f>
              <c:numCache>
                <c:formatCode>General</c:formatCode>
                <c:ptCount val="6"/>
                <c:pt idx="0">
                  <c:v>0.3</c:v>
                </c:pt>
                <c:pt idx="1">
                  <c:v>0.38</c:v>
                </c:pt>
                <c:pt idx="2">
                  <c:v>0.57999999999999996</c:v>
                </c:pt>
                <c:pt idx="3">
                  <c:v>0.7</c:v>
                </c:pt>
                <c:pt idx="4">
                  <c:v>0.6</c:v>
                </c:pt>
                <c:pt idx="5" formatCode="0.00">
                  <c:v>0.59478927203065135</c:v>
                </c:pt>
              </c:numCache>
            </c:numRef>
          </c:val>
          <c:smooth val="0"/>
        </c:ser>
        <c:ser>
          <c:idx val="3"/>
          <c:order val="3"/>
          <c:tx>
            <c:strRef>
              <c:f>'[LIVE-Auswertung_WETIx_2-20_MKu.xlsx]4'!$W$16</c:f>
              <c:strCache>
                <c:ptCount val="1"/>
                <c:pt idx="0">
                  <c:v>Asia</c:v>
                </c:pt>
              </c:strCache>
            </c:strRef>
          </c:tx>
          <c:spPr>
            <a:ln w="28575" cap="rnd">
              <a:solidFill>
                <a:schemeClr val="accent4"/>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'[LIVE-Auswertung_WETIx_2-20_MKu.xlsx]4'!$Q$16:$V$16</c:f>
              <c:numCache>
                <c:formatCode>General</c:formatCode>
                <c:ptCount val="6"/>
                <c:pt idx="0">
                  <c:v>0.59</c:v>
                </c:pt>
                <c:pt idx="1">
                  <c:v>0.6</c:v>
                </c:pt>
                <c:pt idx="2">
                  <c:v>0.86</c:v>
                </c:pt>
                <c:pt idx="3">
                  <c:v>0.9</c:v>
                </c:pt>
                <c:pt idx="4">
                  <c:v>0.87</c:v>
                </c:pt>
                <c:pt idx="5" formatCode="0.00">
                  <c:v>0.95007299270073009</c:v>
                </c:pt>
              </c:numCache>
            </c:numRef>
          </c:val>
          <c:smooth val="0"/>
        </c:ser>
        <c:ser>
          <c:idx val="4"/>
          <c:order val="4"/>
          <c:tx>
            <c:strRef>
              <c:f>'[LIVE-Auswertung_WETIx_2-20_MKu.xlsx]4'!$W$17</c:f>
              <c:strCache>
                <c:ptCount val="1"/>
                <c:pt idx="0">
                  <c:v>Rest of the world</c:v>
                </c:pt>
              </c:strCache>
            </c:strRef>
          </c:tx>
          <c:spPr>
            <a:ln w="28575" cap="rnd">
              <a:solidFill>
                <a:schemeClr val="accent5"/>
              </a:solidFill>
              <a:round/>
            </a:ln>
            <a:effectLst/>
          </c:spPr>
          <c:marker>
            <c:symbol val="none"/>
          </c:marker>
          <c:cat>
            <c:strRef>
              <c:f>'[LIVE-Auswertung_WETIx_2-20_MKu.xlsx]4'!$Q$4:$V$4</c:f>
              <c:strCache>
                <c:ptCount val="6"/>
                <c:pt idx="0">
                  <c:v>Q2/18</c:v>
                </c:pt>
                <c:pt idx="1">
                  <c:v>Q4/18</c:v>
                </c:pt>
                <c:pt idx="2">
                  <c:v>Q2/19</c:v>
                </c:pt>
                <c:pt idx="3">
                  <c:v>Q4/19</c:v>
                </c:pt>
                <c:pt idx="4">
                  <c:v>Q2/20</c:v>
                </c:pt>
                <c:pt idx="5">
                  <c:v>Q4/20</c:v>
                </c:pt>
              </c:strCache>
            </c:strRef>
          </c:cat>
          <c:val>
            <c:numRef>
              <c:f>'[LIVE-Auswertung_WETIx_2-20_MKu.xlsx]4'!$Q$17:$V$17</c:f>
              <c:numCache>
                <c:formatCode>General</c:formatCode>
                <c:ptCount val="6"/>
                <c:pt idx="0">
                  <c:v>0.18</c:v>
                </c:pt>
                <c:pt idx="1">
                  <c:v>0.21</c:v>
                </c:pt>
                <c:pt idx="2">
                  <c:v>0.46</c:v>
                </c:pt>
                <c:pt idx="3">
                  <c:v>0.35</c:v>
                </c:pt>
                <c:pt idx="4">
                  <c:v>0.34</c:v>
                </c:pt>
                <c:pt idx="5" formatCode="0.00">
                  <c:v>0.3888770053475934</c:v>
                </c:pt>
              </c:numCache>
            </c:numRef>
          </c:val>
          <c:smooth val="0"/>
        </c:ser>
        <c:dLbls>
          <c:showLegendKey val="0"/>
          <c:showVal val="0"/>
          <c:showCatName val="0"/>
          <c:showSerName val="0"/>
          <c:showPercent val="0"/>
          <c:showBubbleSize val="0"/>
        </c:dLbls>
        <c:marker val="1"/>
        <c:smooth val="0"/>
        <c:axId val="203057024"/>
        <c:axId val="203058560"/>
      </c:lineChart>
      <c:catAx>
        <c:axId val="203057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3058560"/>
        <c:crosses val="autoZero"/>
        <c:auto val="1"/>
        <c:lblAlgn val="ctr"/>
        <c:lblOffset val="100"/>
        <c:noMultiLvlLbl val="0"/>
      </c:catAx>
      <c:valAx>
        <c:axId val="203058560"/>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General" sourceLinked="1"/>
        <c:majorTickMark val="out"/>
        <c:minorTickMark val="none"/>
        <c:tickLblPos val="nextTo"/>
        <c:crossAx val="2030570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How do you assess the global market for the wind industry </a:t>
            </a:r>
            <a:r>
              <a:rPr lang="de-DE" b="1">
                <a:solidFill>
                  <a:schemeClr val="accent1"/>
                </a:solidFill>
              </a:rPr>
              <a:t>in Germany</a:t>
            </a:r>
            <a:r>
              <a:rPr lang="de-DE" b="1">
                <a:solidFill>
                  <a:schemeClr val="tx2"/>
                </a:solidFill>
              </a:rPr>
              <a:t> </a:t>
            </a:r>
          </a:p>
          <a:p>
            <a:pPr>
              <a:defRPr sz="1400" b="0" i="0" u="none" strike="noStrike" kern="1200" spc="0" baseline="0">
                <a:solidFill>
                  <a:schemeClr val="tx1">
                    <a:lumMod val="65000"/>
                    <a:lumOff val="35000"/>
                  </a:schemeClr>
                </a:solidFill>
                <a:latin typeface="+mn-lt"/>
                <a:ea typeface="+mn-ea"/>
                <a:cs typeface="+mn-cs"/>
              </a:defRPr>
            </a:pPr>
            <a:r>
              <a:rPr lang="de-DE" u="sng">
                <a:solidFill>
                  <a:schemeClr val="tx2"/>
                </a:solidFill>
              </a:rPr>
              <a:t>in the current year</a:t>
            </a:r>
            <a:r>
              <a:rPr lang="de-DE" baseline="0">
                <a:solidFill>
                  <a:schemeClr val="tx2"/>
                </a:solidFill>
              </a:rPr>
              <a:t> and</a:t>
            </a:r>
            <a:r>
              <a:rPr lang="de-DE" u="none" baseline="0">
                <a:solidFill>
                  <a:schemeClr val="tx2"/>
                </a:solidFill>
              </a:rPr>
              <a:t> </a:t>
            </a:r>
            <a:r>
              <a:rPr lang="de-DE" u="sng" baseline="0">
                <a:solidFill>
                  <a:schemeClr val="tx2"/>
                </a:solidFill>
              </a:rPr>
              <a:t>in two years</a:t>
            </a:r>
            <a:r>
              <a:rPr lang="de-DE">
                <a:solidFill>
                  <a:schemeClr val="tx2"/>
                </a:solidFill>
              </a:rPr>
              <a:t>?</a:t>
            </a:r>
          </a:p>
        </c:rich>
      </c:tx>
      <c:layout/>
      <c:overlay val="0"/>
      <c:spPr>
        <a:noFill/>
        <a:ln>
          <a:noFill/>
        </a:ln>
        <a:effectLst/>
      </c:spPr>
    </c:title>
    <c:autoTitleDeleted val="0"/>
    <c:plotArea>
      <c:layout/>
      <c:barChart>
        <c:barDir val="col"/>
        <c:grouping val="clustered"/>
        <c:varyColors val="0"/>
        <c:ser>
          <c:idx val="0"/>
          <c:order val="0"/>
          <c:tx>
            <c:strRef>
              <c:f>'[LIVE-Auswertung_WETIx_2-20_MKu.xlsx]3'!$AE$4</c:f>
              <c:strCache>
                <c:ptCount val="1"/>
                <c:pt idx="0">
                  <c:v>Q2/18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'[LIVE-Auswertung_WETIx_2-20_MKu.xlsx]3'!$AL$5:$AL$8</c:f>
              <c:strCache>
                <c:ptCount val="4"/>
                <c:pt idx="0">
                  <c:v>Onshore (current year)</c:v>
                </c:pt>
                <c:pt idx="1">
                  <c:v>Onshore (in two years)</c:v>
                </c:pt>
                <c:pt idx="2">
                  <c:v>Offshore (current year)</c:v>
                </c:pt>
                <c:pt idx="3">
                  <c:v>Offshore (in two years)</c:v>
                </c:pt>
              </c:strCache>
            </c:strRef>
          </c:cat>
          <c:val>
            <c:numRef>
              <c:f>'[LIVE-Auswertung_WETIx_2-20_MKu.xlsx]3'!$AE$5:$AE$8</c:f>
              <c:numCache>
                <c:formatCode>_(* #,##0.00_);_(* \(#,##0.00\);_(* "-"??_);_(@_)</c:formatCode>
                <c:ptCount val="4"/>
                <c:pt idx="0">
                  <c:v>-0.06</c:v>
                </c:pt>
                <c:pt idx="1">
                  <c:v>0.18</c:v>
                </c:pt>
                <c:pt idx="2">
                  <c:v>0.28000000000000003</c:v>
                </c:pt>
                <c:pt idx="3">
                  <c:v>0.37</c:v>
                </c:pt>
              </c:numCache>
            </c:numRef>
          </c:val>
        </c:ser>
        <c:ser>
          <c:idx val="1"/>
          <c:order val="1"/>
          <c:tx>
            <c:strRef>
              <c:f>'[LIVE-Auswertung_WETIx_2-20_MKu.xlsx]3'!$AF$4</c:f>
              <c:strCache>
                <c:ptCount val="1"/>
                <c:pt idx="0">
                  <c:v>Q4/18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'[LIVE-Auswertung_WETIx_2-20_MKu.xlsx]3'!$AL$5:$AL$8</c:f>
              <c:strCache>
                <c:ptCount val="4"/>
                <c:pt idx="0">
                  <c:v>Onshore (current year)</c:v>
                </c:pt>
                <c:pt idx="1">
                  <c:v>Onshore (in two years)</c:v>
                </c:pt>
                <c:pt idx="2">
                  <c:v>Offshore (current year)</c:v>
                </c:pt>
                <c:pt idx="3">
                  <c:v>Offshore (in two years)</c:v>
                </c:pt>
              </c:strCache>
            </c:strRef>
          </c:cat>
          <c:val>
            <c:numRef>
              <c:f>'[LIVE-Auswertung_WETIx_2-20_MKu.xlsx]3'!$AF$5:$AF$8</c:f>
              <c:numCache>
                <c:formatCode>_(* #,##0.00_);_(* \(#,##0.00\);_(* "-"??_);_(@_)</c:formatCode>
                <c:ptCount val="4"/>
                <c:pt idx="0">
                  <c:v>-0.06</c:v>
                </c:pt>
                <c:pt idx="1">
                  <c:v>0.11</c:v>
                </c:pt>
                <c:pt idx="2">
                  <c:v>0.23</c:v>
                </c:pt>
                <c:pt idx="3">
                  <c:v>0.28000000000000003</c:v>
                </c:pt>
              </c:numCache>
            </c:numRef>
          </c:val>
        </c:ser>
        <c:ser>
          <c:idx val="2"/>
          <c:order val="2"/>
          <c:tx>
            <c:strRef>
              <c:f>'[LIVE-Auswertung_WETIx_2-20_MKu.xlsx]3'!$AG$4</c:f>
              <c:strCache>
                <c:ptCount val="1"/>
                <c:pt idx="0">
                  <c:v>Q2/19</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'[LIVE-Auswertung_WETIx_2-20_MKu.xlsx]3'!$AL$5:$AL$8</c:f>
              <c:strCache>
                <c:ptCount val="4"/>
                <c:pt idx="0">
                  <c:v>Onshore (current year)</c:v>
                </c:pt>
                <c:pt idx="1">
                  <c:v>Onshore (in two years)</c:v>
                </c:pt>
                <c:pt idx="2">
                  <c:v>Offshore (current year)</c:v>
                </c:pt>
                <c:pt idx="3">
                  <c:v>Offshore (in two years)</c:v>
                </c:pt>
              </c:strCache>
            </c:strRef>
          </c:cat>
          <c:val>
            <c:numRef>
              <c:f>'[LIVE-Auswertung_WETIx_2-20_MKu.xlsx]3'!$AG$5:$AG$8</c:f>
              <c:numCache>
                <c:formatCode>_(* #,##0.00_);_(* \(#,##0.00\);_(* "-"??_);_(@_)</c:formatCode>
                <c:ptCount val="4"/>
                <c:pt idx="0">
                  <c:v>-0.26</c:v>
                </c:pt>
                <c:pt idx="1">
                  <c:v>0.06</c:v>
                </c:pt>
                <c:pt idx="2">
                  <c:v>0.11</c:v>
                </c:pt>
                <c:pt idx="3">
                  <c:v>0.28999999999999998</c:v>
                </c:pt>
              </c:numCache>
            </c:numRef>
          </c:val>
        </c:ser>
        <c:ser>
          <c:idx val="3"/>
          <c:order val="3"/>
          <c:tx>
            <c:strRef>
              <c:f>'[LIVE-Auswertung_WETIx_2-20_MKu.xlsx]3'!$AH$4</c:f>
              <c:strCache>
                <c:ptCount val="1"/>
                <c:pt idx="0">
                  <c:v>Q4/19</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'[LIVE-Auswertung_WETIx_2-20_MKu.xlsx]3'!$AL$5:$AL$8</c:f>
              <c:strCache>
                <c:ptCount val="4"/>
                <c:pt idx="0">
                  <c:v>Onshore (current year)</c:v>
                </c:pt>
                <c:pt idx="1">
                  <c:v>Onshore (in two years)</c:v>
                </c:pt>
                <c:pt idx="2">
                  <c:v>Offshore (current year)</c:v>
                </c:pt>
                <c:pt idx="3">
                  <c:v>Offshore (in two years)</c:v>
                </c:pt>
              </c:strCache>
            </c:strRef>
          </c:cat>
          <c:val>
            <c:numRef>
              <c:f>'[LIVE-Auswertung_WETIx_2-20_MKu.xlsx]3'!$AH$5:$AH$8</c:f>
              <c:numCache>
                <c:formatCode>_(* #,##0.00_);_(* \(#,##0.00\);_(* "-"??_);_(@_)</c:formatCode>
                <c:ptCount val="4"/>
                <c:pt idx="0">
                  <c:v>-0.99</c:v>
                </c:pt>
                <c:pt idx="1">
                  <c:v>-0.45</c:v>
                </c:pt>
                <c:pt idx="2">
                  <c:v>-0.2</c:v>
                </c:pt>
                <c:pt idx="3">
                  <c:v>0.04</c:v>
                </c:pt>
              </c:numCache>
            </c:numRef>
          </c:val>
        </c:ser>
        <c:ser>
          <c:idx val="4"/>
          <c:order val="4"/>
          <c:tx>
            <c:strRef>
              <c:f>'[LIVE-Auswertung_WETIx_2-20_MKu.xlsx]3'!$AI$4</c:f>
              <c:strCache>
                <c:ptCount val="1"/>
                <c:pt idx="0">
                  <c:v>Q2/20</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'[LIVE-Auswertung_WETIx_2-20_MKu.xlsx]3'!$AL$5:$AL$8</c:f>
              <c:strCache>
                <c:ptCount val="4"/>
                <c:pt idx="0">
                  <c:v>Onshore (current year)</c:v>
                </c:pt>
                <c:pt idx="1">
                  <c:v>Onshore (in two years)</c:v>
                </c:pt>
                <c:pt idx="2">
                  <c:v>Offshore (current year)</c:v>
                </c:pt>
                <c:pt idx="3">
                  <c:v>Offshore (in two years)</c:v>
                </c:pt>
              </c:strCache>
            </c:strRef>
          </c:cat>
          <c:val>
            <c:numRef>
              <c:f>'[LIVE-Auswertung_WETIx_2-20_MKu.xlsx]3'!$AI$5:$AI$8</c:f>
              <c:numCache>
                <c:formatCode>_(* #,##0.00_);_(* \(#,##0.00\);_(* "-"??_);_(@_)</c:formatCode>
                <c:ptCount val="4"/>
                <c:pt idx="0">
                  <c:v>-0.72</c:v>
                </c:pt>
                <c:pt idx="1">
                  <c:v>-0.05</c:v>
                </c:pt>
                <c:pt idx="2">
                  <c:v>-0.14000000000000001</c:v>
                </c:pt>
                <c:pt idx="3">
                  <c:v>0.27</c:v>
                </c:pt>
              </c:numCache>
            </c:numRef>
          </c:val>
        </c:ser>
        <c:ser>
          <c:idx val="5"/>
          <c:order val="5"/>
          <c:tx>
            <c:strRef>
              <c:f>'[LIVE-Auswertung_WETIx_2-20_MKu.xlsx]3'!$AJ$4</c:f>
              <c:strCache>
                <c:ptCount val="1"/>
                <c:pt idx="0">
                  <c:v>Q4/20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'[LIVE-Auswertung_WETIx_2-20_MKu.xlsx]3'!$AL$5:$AL$8</c:f>
              <c:strCache>
                <c:ptCount val="4"/>
                <c:pt idx="0">
                  <c:v>Onshore (current year)</c:v>
                </c:pt>
                <c:pt idx="1">
                  <c:v>Onshore (in two years)</c:v>
                </c:pt>
                <c:pt idx="2">
                  <c:v>Offshore (current year)</c:v>
                </c:pt>
                <c:pt idx="3">
                  <c:v>Offshore (in two years)</c:v>
                </c:pt>
              </c:strCache>
            </c:strRef>
          </c:cat>
          <c:val>
            <c:numRef>
              <c:f>'[LIVE-Auswertung_WETIx_2-20_MKu.xlsx]3'!$AJ$5:$AJ$8</c:f>
              <c:numCache>
                <c:formatCode>_(* #,##0.00_);_(* \(#,##0.00\);_(* "-"??_);_(@_)</c:formatCode>
                <c:ptCount val="4"/>
                <c:pt idx="0">
                  <c:v>-0.53632398753894073</c:v>
                </c:pt>
                <c:pt idx="1">
                  <c:v>4.819112627986355E-2</c:v>
                </c:pt>
                <c:pt idx="2">
                  <c:v>2.8117647058823358E-2</c:v>
                </c:pt>
                <c:pt idx="3">
                  <c:v>0.43460815047021972</c:v>
                </c:pt>
              </c:numCache>
            </c:numRef>
          </c:val>
        </c:ser>
        <c:dLbls>
          <c:dLblPos val="outEnd"/>
          <c:showLegendKey val="0"/>
          <c:showVal val="1"/>
          <c:showCatName val="0"/>
          <c:showSerName val="0"/>
          <c:showPercent val="0"/>
          <c:showBubbleSize val="0"/>
        </c:dLbls>
        <c:gapWidth val="50"/>
        <c:axId val="203132288"/>
        <c:axId val="203146368"/>
      </c:barChart>
      <c:catAx>
        <c:axId val="203132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3146368"/>
        <c:crosses val="autoZero"/>
        <c:auto val="1"/>
        <c:lblAlgn val="ctr"/>
        <c:lblOffset val="100"/>
        <c:noMultiLvlLbl val="0"/>
      </c:catAx>
      <c:valAx>
        <c:axId val="203146368"/>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_(* #,##0.00_);_(* \(#,##0.00\);_(* &quot;-&quot;??_);_(@_)" sourceLinked="1"/>
        <c:majorTickMark val="out"/>
        <c:minorTickMark val="none"/>
        <c:tickLblPos val="nextTo"/>
        <c:crossAx val="2031322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solidFill>
                  <a:schemeClr val="tx2"/>
                </a:solidFill>
              </a:rPr>
              <a:t>How do you assess the global market for the wind industry </a:t>
            </a:r>
            <a:r>
              <a:rPr lang="de-DE" b="1">
                <a:solidFill>
                  <a:schemeClr val="accent3"/>
                </a:solidFill>
              </a:rPr>
              <a:t>in Europe (incl. GER)</a:t>
            </a:r>
          </a:p>
          <a:p>
            <a:pPr>
              <a:defRPr sz="1400" b="0" i="0" u="none" strike="noStrike" kern="1200" spc="0" baseline="0">
                <a:solidFill>
                  <a:schemeClr val="tx1">
                    <a:lumMod val="65000"/>
                    <a:lumOff val="35000"/>
                  </a:schemeClr>
                </a:solidFill>
                <a:latin typeface="+mn-lt"/>
                <a:ea typeface="+mn-ea"/>
                <a:cs typeface="+mn-cs"/>
              </a:defRPr>
            </a:pPr>
            <a:r>
              <a:rPr lang="de-DE" sz="1400" b="0" i="0" u="sng" strike="noStrike" baseline="0">
                <a:solidFill>
                  <a:schemeClr val="tx2"/>
                </a:solidFill>
                <a:effectLst/>
              </a:rPr>
              <a:t>in the current year</a:t>
            </a:r>
            <a:r>
              <a:rPr lang="de-DE" sz="1400" b="0" i="0" u="none" strike="noStrike" baseline="0">
                <a:solidFill>
                  <a:schemeClr val="tx2"/>
                </a:solidFill>
                <a:effectLst/>
              </a:rPr>
              <a:t> and </a:t>
            </a:r>
            <a:r>
              <a:rPr lang="de-DE" sz="1400" b="0" i="0" u="sng" strike="noStrike" baseline="0">
                <a:solidFill>
                  <a:schemeClr val="tx2"/>
                </a:solidFill>
                <a:effectLst/>
              </a:rPr>
              <a:t>in two years</a:t>
            </a:r>
            <a:r>
              <a:rPr lang="de-DE">
                <a:solidFill>
                  <a:schemeClr val="tx2"/>
                </a:solidFill>
              </a:rPr>
              <a:t>?</a:t>
            </a:r>
          </a:p>
        </c:rich>
      </c:tx>
      <c:layout/>
      <c:overlay val="0"/>
      <c:spPr>
        <a:noFill/>
        <a:ln>
          <a:noFill/>
        </a:ln>
        <a:effectLst/>
      </c:spPr>
    </c:title>
    <c:autoTitleDeleted val="0"/>
    <c:plotArea>
      <c:layout/>
      <c:barChart>
        <c:barDir val="col"/>
        <c:grouping val="clustered"/>
        <c:varyColors val="0"/>
        <c:ser>
          <c:idx val="0"/>
          <c:order val="0"/>
          <c:tx>
            <c:strRef>
              <c:f>'[LIVE-Auswertung_WETIx_2-20_MKu.xlsx]3'!$AE$4</c:f>
              <c:strCache>
                <c:ptCount val="1"/>
                <c:pt idx="0">
                  <c:v>Q2/18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'[LIVE-Auswertung_WETIx_2-20_MKu.xlsx]3'!$AL$10:$AL$13</c:f>
              <c:strCache>
                <c:ptCount val="4"/>
                <c:pt idx="0">
                  <c:v>Onshore (current year)</c:v>
                </c:pt>
                <c:pt idx="1">
                  <c:v>Onshore (in two years)</c:v>
                </c:pt>
                <c:pt idx="2">
                  <c:v>Offshore (current year)</c:v>
                </c:pt>
                <c:pt idx="3">
                  <c:v>Offshore (in two years)</c:v>
                </c:pt>
              </c:strCache>
            </c:strRef>
          </c:cat>
          <c:val>
            <c:numRef>
              <c:f>'[LIVE-Auswertung_WETIx_2-20_MKu.xlsx]3'!$AE$10:$AE$13</c:f>
              <c:numCache>
                <c:formatCode>_(* #,##0.00_);_(* \(#,##0.00\);_(* "-"??_);_(@_)</c:formatCode>
                <c:ptCount val="4"/>
                <c:pt idx="0">
                  <c:v>0.18</c:v>
                </c:pt>
                <c:pt idx="1">
                  <c:v>0.37</c:v>
                </c:pt>
                <c:pt idx="2">
                  <c:v>0.47</c:v>
                </c:pt>
                <c:pt idx="3">
                  <c:v>0.59</c:v>
                </c:pt>
              </c:numCache>
            </c:numRef>
          </c:val>
        </c:ser>
        <c:ser>
          <c:idx val="1"/>
          <c:order val="1"/>
          <c:tx>
            <c:strRef>
              <c:f>'[LIVE-Auswertung_WETIx_2-20_MKu.xlsx]3'!$AF$4</c:f>
              <c:strCache>
                <c:ptCount val="1"/>
                <c:pt idx="0">
                  <c:v>Q4/18</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'[LIVE-Auswertung_WETIx_2-20_MKu.xlsx]3'!$AL$10:$AL$13</c:f>
              <c:strCache>
                <c:ptCount val="4"/>
                <c:pt idx="0">
                  <c:v>Onshore (current year)</c:v>
                </c:pt>
                <c:pt idx="1">
                  <c:v>Onshore (in two years)</c:v>
                </c:pt>
                <c:pt idx="2">
                  <c:v>Offshore (current year)</c:v>
                </c:pt>
                <c:pt idx="3">
                  <c:v>Offshore (in two years)</c:v>
                </c:pt>
              </c:strCache>
            </c:strRef>
          </c:cat>
          <c:val>
            <c:numRef>
              <c:f>'[LIVE-Auswertung_WETIx_2-20_MKu.xlsx]3'!$AF$10:$AF$13</c:f>
              <c:numCache>
                <c:formatCode>_(* #,##0.00_);_(* \(#,##0.00\);_(* "-"??_);_(@_)</c:formatCode>
                <c:ptCount val="4"/>
                <c:pt idx="0">
                  <c:v>0.25</c:v>
                </c:pt>
                <c:pt idx="1">
                  <c:v>0.37</c:v>
                </c:pt>
                <c:pt idx="2">
                  <c:v>0.49</c:v>
                </c:pt>
                <c:pt idx="3">
                  <c:v>0.54</c:v>
                </c:pt>
              </c:numCache>
            </c:numRef>
          </c:val>
        </c:ser>
        <c:ser>
          <c:idx val="2"/>
          <c:order val="2"/>
          <c:tx>
            <c:strRef>
              <c:f>'[LIVE-Auswertung_WETIx_2-20_MKu.xlsx]3'!$AG$4</c:f>
              <c:strCache>
                <c:ptCount val="1"/>
                <c:pt idx="0">
                  <c:v>Q2/19</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'[LIVE-Auswertung_WETIx_2-20_MKu.xlsx]3'!$AL$10:$AL$13</c:f>
              <c:strCache>
                <c:ptCount val="4"/>
                <c:pt idx="0">
                  <c:v>Onshore (current year)</c:v>
                </c:pt>
                <c:pt idx="1">
                  <c:v>Onshore (in two years)</c:v>
                </c:pt>
                <c:pt idx="2">
                  <c:v>Offshore (current year)</c:v>
                </c:pt>
                <c:pt idx="3">
                  <c:v>Offshore (in two years)</c:v>
                </c:pt>
              </c:strCache>
            </c:strRef>
          </c:cat>
          <c:val>
            <c:numRef>
              <c:f>'[LIVE-Auswertung_WETIx_2-20_MKu.xlsx]3'!$AG$10:$AG$13</c:f>
              <c:numCache>
                <c:formatCode>_(* #,##0.00_);_(* \(#,##0.00\);_(* "-"??_);_(@_)</c:formatCode>
                <c:ptCount val="4"/>
                <c:pt idx="0">
                  <c:v>0.28000000000000003</c:v>
                </c:pt>
                <c:pt idx="1">
                  <c:v>0.45</c:v>
                </c:pt>
                <c:pt idx="2">
                  <c:v>0.52</c:v>
                </c:pt>
                <c:pt idx="3">
                  <c:v>0.68</c:v>
                </c:pt>
              </c:numCache>
            </c:numRef>
          </c:val>
        </c:ser>
        <c:ser>
          <c:idx val="3"/>
          <c:order val="3"/>
          <c:tx>
            <c:strRef>
              <c:f>'[LIVE-Auswertung_WETIx_2-20_MKu.xlsx]3'!$AH$4</c:f>
              <c:strCache>
                <c:ptCount val="1"/>
                <c:pt idx="0">
                  <c:v>Q4/19</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'[LIVE-Auswertung_WETIx_2-20_MKu.xlsx]3'!$AL$10:$AL$13</c:f>
              <c:strCache>
                <c:ptCount val="4"/>
                <c:pt idx="0">
                  <c:v>Onshore (current year)</c:v>
                </c:pt>
                <c:pt idx="1">
                  <c:v>Onshore (in two years)</c:v>
                </c:pt>
                <c:pt idx="2">
                  <c:v>Offshore (current year)</c:v>
                </c:pt>
                <c:pt idx="3">
                  <c:v>Offshore (in two years)</c:v>
                </c:pt>
              </c:strCache>
            </c:strRef>
          </c:cat>
          <c:val>
            <c:numRef>
              <c:f>'[LIVE-Auswertung_WETIx_2-20_MKu.xlsx]3'!$AH$10:$AH$13</c:f>
              <c:numCache>
                <c:formatCode>_(* #,##0.00_);_(* \(#,##0.00\);_(* "-"??_);_(@_)</c:formatCode>
                <c:ptCount val="4"/>
                <c:pt idx="0">
                  <c:v>0.01</c:v>
                </c:pt>
                <c:pt idx="1">
                  <c:v>0.24</c:v>
                </c:pt>
                <c:pt idx="2">
                  <c:v>0.45</c:v>
                </c:pt>
                <c:pt idx="3">
                  <c:v>0.57999999999999996</c:v>
                </c:pt>
              </c:numCache>
            </c:numRef>
          </c:val>
        </c:ser>
        <c:ser>
          <c:idx val="4"/>
          <c:order val="4"/>
          <c:tx>
            <c:strRef>
              <c:f>'[LIVE-Auswertung_WETIx_2-20_MKu.xlsx]3'!$AI$4</c:f>
              <c:strCache>
                <c:ptCount val="1"/>
                <c:pt idx="0">
                  <c:v>Q2/20</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'[LIVE-Auswertung_WETIx_2-20_MKu.xlsx]3'!$AL$10:$AL$13</c:f>
              <c:strCache>
                <c:ptCount val="4"/>
                <c:pt idx="0">
                  <c:v>Onshore (current year)</c:v>
                </c:pt>
                <c:pt idx="1">
                  <c:v>Onshore (in two years)</c:v>
                </c:pt>
                <c:pt idx="2">
                  <c:v>Offshore (current year)</c:v>
                </c:pt>
                <c:pt idx="3">
                  <c:v>Offshore (in two years)</c:v>
                </c:pt>
              </c:strCache>
            </c:strRef>
          </c:cat>
          <c:val>
            <c:numRef>
              <c:f>'[LIVE-Auswertung_WETIx_2-20_MKu.xlsx]3'!$AI$10:$AI$13</c:f>
              <c:numCache>
                <c:formatCode>_(* #,##0.00_);_(* \(#,##0.00\);_(* "-"??_);_(@_)</c:formatCode>
                <c:ptCount val="4"/>
                <c:pt idx="0">
                  <c:v>-0.08</c:v>
                </c:pt>
                <c:pt idx="1">
                  <c:v>0.39</c:v>
                </c:pt>
                <c:pt idx="2">
                  <c:v>0.33</c:v>
                </c:pt>
                <c:pt idx="3">
                  <c:v>0.65</c:v>
                </c:pt>
              </c:numCache>
            </c:numRef>
          </c:val>
        </c:ser>
        <c:ser>
          <c:idx val="5"/>
          <c:order val="5"/>
          <c:tx>
            <c:strRef>
              <c:f>'[LIVE-Auswertung_WETIx_2-20_MKu.xlsx]3'!$AJ$4</c:f>
              <c:strCache>
                <c:ptCount val="1"/>
                <c:pt idx="0">
                  <c:v>Q4/20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3"/>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'[LIVE-Auswertung_WETIx_2-20_MKu.xlsx]3'!$AL$10:$AL$13</c:f>
              <c:strCache>
                <c:ptCount val="4"/>
                <c:pt idx="0">
                  <c:v>Onshore (current year)</c:v>
                </c:pt>
                <c:pt idx="1">
                  <c:v>Onshore (in two years)</c:v>
                </c:pt>
                <c:pt idx="2">
                  <c:v>Offshore (current year)</c:v>
                </c:pt>
                <c:pt idx="3">
                  <c:v>Offshore (in two years)</c:v>
                </c:pt>
              </c:strCache>
            </c:strRef>
          </c:cat>
          <c:val>
            <c:numRef>
              <c:f>'[LIVE-Auswertung_WETIx_2-20_MKu.xlsx]3'!$AJ$10:$AJ$13</c:f>
              <c:numCache>
                <c:formatCode>_(* #,##0.00_);_(* \(#,##0.00\);_(* "-"??_);_(@_)</c:formatCode>
                <c:ptCount val="4"/>
                <c:pt idx="0">
                  <c:v>0.12939550949913636</c:v>
                </c:pt>
                <c:pt idx="1">
                  <c:v>0.504</c:v>
                </c:pt>
                <c:pt idx="2">
                  <c:v>0.47082872928176789</c:v>
                </c:pt>
                <c:pt idx="3">
                  <c:v>0.72991253644314913</c:v>
                </c:pt>
              </c:numCache>
            </c:numRef>
          </c:val>
        </c:ser>
        <c:dLbls>
          <c:dLblPos val="outEnd"/>
          <c:showLegendKey val="0"/>
          <c:showVal val="1"/>
          <c:showCatName val="0"/>
          <c:showSerName val="0"/>
          <c:showPercent val="0"/>
          <c:showBubbleSize val="0"/>
        </c:dLbls>
        <c:gapWidth val="50"/>
        <c:axId val="202921472"/>
        <c:axId val="202923008"/>
      </c:barChart>
      <c:catAx>
        <c:axId val="202921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2"/>
                </a:solidFill>
                <a:latin typeface="+mn-lt"/>
                <a:ea typeface="+mn-ea"/>
                <a:cs typeface="+mn-cs"/>
              </a:defRPr>
            </a:pPr>
            <a:endParaRPr lang="de-DE"/>
          </a:p>
        </c:txPr>
        <c:crossAx val="202923008"/>
        <c:crosses val="autoZero"/>
        <c:auto val="1"/>
        <c:lblAlgn val="ctr"/>
        <c:lblOffset val="100"/>
        <c:noMultiLvlLbl val="0"/>
      </c:catAx>
      <c:valAx>
        <c:axId val="202923008"/>
        <c:scaling>
          <c:orientation val="minMax"/>
          <c:max val="1"/>
          <c:min val="-1"/>
        </c:scaling>
        <c:delete val="1"/>
        <c:axPos val="l"/>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e-DE">
                    <a:solidFill>
                      <a:schemeClr val="tx2"/>
                    </a:solidFill>
                  </a:rPr>
                  <a:t>Index</a:t>
                </a:r>
              </a:p>
            </c:rich>
          </c:tx>
          <c:layout/>
          <c:overlay val="0"/>
          <c:spPr>
            <a:noFill/>
            <a:ln>
              <a:noFill/>
            </a:ln>
            <a:effectLst/>
          </c:spPr>
        </c:title>
        <c:numFmt formatCode="_(* #,##0.00_);_(* \(#,##0.00\);_(* &quot;-&quot;??_);_(@_)" sourceLinked="1"/>
        <c:majorTickMark val="out"/>
        <c:minorTickMark val="none"/>
        <c:tickLblPos val="nextTo"/>
        <c:crossAx val="2029214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legend>
    <c:plotVisOnly val="1"/>
    <c:dispBlanksAs val="gap"/>
    <c:showDLblsOverMax val="0"/>
  </c:chart>
  <c:spPr>
    <a:gradFill>
      <a:gsLst>
        <a:gs pos="0">
          <a:schemeClr val="bg1"/>
        </a:gs>
        <a:gs pos="100000">
          <a:schemeClr val="bg1">
            <a:lumMod val="95000"/>
          </a:schemeClr>
        </a:gs>
      </a:gsLst>
      <a:path path="circle">
        <a:fillToRect l="50000" t="50000" r="50000" b="50000"/>
      </a:path>
    </a:gradFill>
    <a:ln w="9525" cap="flat" cmpd="sng" algn="ctr">
      <a:noFill/>
      <a:round/>
    </a:ln>
    <a:effectLst/>
  </c:spPr>
  <c:txPr>
    <a:bodyPr/>
    <a:lstStyle/>
    <a:p>
      <a:pPr>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0.63563</cdr:x>
      <cdr:y>0.22441</cdr:y>
    </cdr:from>
    <cdr:to>
      <cdr:x>0.95166</cdr:x>
      <cdr:y>0.5848</cdr:y>
    </cdr:to>
    <cdr:pic>
      <cdr:nvPicPr>
        <cdr:cNvPr id="2" name="Grafik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805363" y="727075"/>
          <a:ext cx="2389187" cy="116766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8E1650-00D7-184F-9A0B-8BC8BB4899BE}" type="datetimeFigureOut">
              <a:rPr lang="de-DE" smtClean="0"/>
              <a:t>29.10.2020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38D1C9-2C9A-DB44-BA67-23D44EDFC480}" type="slidenum">
              <a:rPr lang="de-DE" smtClean="0"/>
              <a:t>‹Nr.›</a:t>
            </a:fld>
            <a:endParaRPr lang="de-DE"/>
          </a:p>
        </p:txBody>
      </p:sp>
    </p:spTree>
    <p:extLst>
      <p:ext uri="{BB962C8B-B14F-4D97-AF65-F5344CB8AC3E}">
        <p14:creationId xmlns:p14="http://schemas.microsoft.com/office/powerpoint/2010/main" val="4094973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D4FBA1-95CA-2443-A71E-B5AEB264CD96}" type="datetimeFigureOut">
              <a:t>29.10.2020</a:t>
            </a:fld>
            <a:endParaRPr lang="de-DE"/>
          </a:p>
        </p:txBody>
      </p:sp>
      <p:sp>
        <p:nvSpPr>
          <p:cNvPr id="4" name="Folienbildplatzhalt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62F7B-6DE4-B74D-A2CD-0E00DC4CEB58}" type="slidenum">
              <a:t>‹Nr.›</a:t>
            </a:fld>
            <a:endParaRPr lang="de-DE"/>
          </a:p>
        </p:txBody>
      </p:sp>
    </p:spTree>
    <p:extLst>
      <p:ext uri="{BB962C8B-B14F-4D97-AF65-F5344CB8AC3E}">
        <p14:creationId xmlns:p14="http://schemas.microsoft.com/office/powerpoint/2010/main" val="11700744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lgn="l" rtl="0"/>
            <a:fld id="{33662F7B-6DE4-B74D-A2CD-0E00DC4CEB58}" type="slidenum">
              <a:rPr/>
              <a:t>18</a:t>
            </a:fld>
            <a:endParaRPr lang="en-GB"/>
          </a:p>
        </p:txBody>
      </p:sp>
    </p:spTree>
    <p:extLst>
      <p:ext uri="{BB962C8B-B14F-4D97-AF65-F5344CB8AC3E}">
        <p14:creationId xmlns:p14="http://schemas.microsoft.com/office/powerpoint/2010/main" val="4224613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Bild 3" descr="WIND-0008_This&amp;That_PPT_Deckblatt_V1.jpg"/>
          <p:cNvPicPr>
            <a:picLocks noChangeAspect="1"/>
          </p:cNvPicPr>
          <p:nvPr userDrawn="1"/>
        </p:nvPicPr>
        <p:blipFill rotWithShape="1">
          <a:blip r:embed="rId2">
            <a:extLst>
              <a:ext uri="{28A0092B-C50C-407E-A947-70E740481C1C}">
                <a14:useLocalDpi xmlns:a14="http://schemas.microsoft.com/office/drawing/2010/main" val="0"/>
              </a:ext>
            </a:extLst>
          </a:blip>
          <a:srcRect b="17179"/>
          <a:stretch/>
        </p:blipFill>
        <p:spPr>
          <a:xfrm>
            <a:off x="0" y="4305"/>
            <a:ext cx="10688638" cy="6260138"/>
          </a:xfrm>
          <a:prstGeom prst="rect">
            <a:avLst/>
          </a:prstGeom>
        </p:spPr>
      </p:pic>
      <p:sp>
        <p:nvSpPr>
          <p:cNvPr id="5" name="Textplatzhalter 10"/>
          <p:cNvSpPr>
            <a:spLocks noGrp="1"/>
          </p:cNvSpPr>
          <p:nvPr>
            <p:ph type="body" sz="quarter" idx="13" hasCustomPrompt="1"/>
          </p:nvPr>
        </p:nvSpPr>
        <p:spPr>
          <a:xfrm>
            <a:off x="467264" y="4641847"/>
            <a:ext cx="5023370" cy="1047753"/>
          </a:xfrm>
          <a:prstGeom prst="rect">
            <a:avLst/>
          </a:prstGeom>
        </p:spPr>
        <p:txBody>
          <a:bodyPr/>
          <a:lstStyle>
            <a:lvl1pPr marL="0" indent="0">
              <a:buFontTx/>
              <a:buNone/>
              <a:defRPr sz="2500" cap="all" baseline="0">
                <a:solidFill>
                  <a:srgbClr val="182E5C"/>
                </a:solidFill>
                <a:latin typeface="Century Gothic"/>
              </a:defRPr>
            </a:lvl1pPr>
          </a:lstStyle>
          <a:p>
            <a:pPr lvl="0"/>
            <a:r>
              <a:rPr lang="de-DE" dirty="0"/>
              <a:t>Überschrift</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95790" y="5689599"/>
            <a:ext cx="76272" cy="36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8"/>
          <p:cNvPicPr>
            <a:picLocks noChangeAspect="1"/>
          </p:cNvPicPr>
          <p:nvPr userDrawn="1"/>
        </p:nvPicPr>
        <p:blipFill rotWithShape="1">
          <a:blip r:embed="rId4">
            <a:extLst>
              <a:ext uri="{28A0092B-C50C-407E-A947-70E740481C1C}">
                <a14:useLocalDpi xmlns:a14="http://schemas.microsoft.com/office/drawing/2010/main" val="0"/>
              </a:ext>
            </a:extLst>
          </a:blip>
          <a:srcRect t="752" r="1248" b="30020"/>
          <a:stretch/>
        </p:blipFill>
        <p:spPr>
          <a:xfrm>
            <a:off x="8148864" y="7096406"/>
            <a:ext cx="1984149" cy="341688"/>
          </a:xfrm>
          <a:prstGeom prst="rect">
            <a:avLst/>
          </a:prstGeom>
        </p:spPr>
      </p:pic>
      <p:pic>
        <p:nvPicPr>
          <p:cNvPr id="15"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b="13207"/>
          <a:stretch/>
        </p:blipFill>
        <p:spPr bwMode="auto">
          <a:xfrm>
            <a:off x="6244827" y="4300981"/>
            <a:ext cx="3888186" cy="184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fik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5625" y="6893720"/>
            <a:ext cx="1043194" cy="509804"/>
          </a:xfrm>
          <a:prstGeom prst="rect">
            <a:avLst/>
          </a:prstGeom>
        </p:spPr>
      </p:pic>
      <p:pic>
        <p:nvPicPr>
          <p:cNvPr id="12" name="Grafik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82970" y="6982864"/>
            <a:ext cx="829249" cy="420660"/>
          </a:xfrm>
          <a:prstGeom prst="rect">
            <a:avLst/>
          </a:prstGeom>
        </p:spPr>
      </p:pic>
      <p:sp>
        <p:nvSpPr>
          <p:cNvPr id="13" name="Textfeld 12"/>
          <p:cNvSpPr txBox="1"/>
          <p:nvPr userDrawn="1"/>
        </p:nvSpPr>
        <p:spPr>
          <a:xfrm>
            <a:off x="555625" y="6648432"/>
            <a:ext cx="727869" cy="153888"/>
          </a:xfrm>
          <a:prstGeom prst="rect">
            <a:avLst/>
          </a:prstGeom>
          <a:noFill/>
        </p:spPr>
        <p:txBody>
          <a:bodyPr wrap="square" lIns="0" tIns="0" rIns="0" bIns="0" rtlCol="0">
            <a:spAutoFit/>
          </a:bodyPr>
          <a:lstStyle/>
          <a:p>
            <a:r>
              <a:rPr lang="de-DE" sz="1000" dirty="0" err="1">
                <a:solidFill>
                  <a:srgbClr val="40575F"/>
                </a:solidFill>
              </a:rPr>
              <a:t>Organised</a:t>
            </a:r>
            <a:r>
              <a:rPr lang="de-DE" sz="1000" dirty="0">
                <a:solidFill>
                  <a:srgbClr val="40575F"/>
                </a:solidFill>
              </a:rPr>
              <a:t> </a:t>
            </a:r>
            <a:r>
              <a:rPr lang="de-DE" sz="1000" dirty="0" err="1">
                <a:solidFill>
                  <a:srgbClr val="40575F"/>
                </a:solidFill>
              </a:rPr>
              <a:t>by</a:t>
            </a:r>
            <a:r>
              <a:rPr lang="de-DE" sz="1000" dirty="0">
                <a:solidFill>
                  <a:srgbClr val="40575F"/>
                </a:solidFill>
              </a:rPr>
              <a:t>:</a:t>
            </a:r>
          </a:p>
        </p:txBody>
      </p:sp>
      <p:sp>
        <p:nvSpPr>
          <p:cNvPr id="17" name="Textfeld 16"/>
          <p:cNvSpPr txBox="1"/>
          <p:nvPr userDrawn="1"/>
        </p:nvSpPr>
        <p:spPr>
          <a:xfrm>
            <a:off x="1733660" y="6648432"/>
            <a:ext cx="1064310" cy="153888"/>
          </a:xfrm>
          <a:prstGeom prst="rect">
            <a:avLst/>
          </a:prstGeom>
          <a:noFill/>
        </p:spPr>
        <p:txBody>
          <a:bodyPr wrap="square" lIns="0" tIns="0" rIns="0" bIns="0" rtlCol="0">
            <a:spAutoFit/>
          </a:bodyPr>
          <a:lstStyle/>
          <a:p>
            <a:r>
              <a:rPr lang="de-DE" sz="1000" dirty="0">
                <a:solidFill>
                  <a:srgbClr val="40575F"/>
                </a:solidFill>
              </a:rPr>
              <a:t>In </a:t>
            </a:r>
            <a:r>
              <a:rPr lang="de-DE" sz="1000" dirty="0" err="1">
                <a:solidFill>
                  <a:srgbClr val="40575F"/>
                </a:solidFill>
              </a:rPr>
              <a:t>cooperation</a:t>
            </a:r>
            <a:r>
              <a:rPr lang="de-DE" sz="1000" baseline="0" dirty="0">
                <a:solidFill>
                  <a:srgbClr val="40575F"/>
                </a:solidFill>
              </a:rPr>
              <a:t> </a:t>
            </a:r>
            <a:r>
              <a:rPr lang="de-DE" sz="1000" baseline="0" dirty="0" err="1">
                <a:solidFill>
                  <a:srgbClr val="40575F"/>
                </a:solidFill>
              </a:rPr>
              <a:t>with</a:t>
            </a:r>
            <a:r>
              <a:rPr lang="de-DE" sz="1000" baseline="0" dirty="0">
                <a:solidFill>
                  <a:srgbClr val="40575F"/>
                </a:solidFill>
              </a:rPr>
              <a:t>:</a:t>
            </a:r>
            <a:endParaRPr lang="de-DE" sz="1000" dirty="0">
              <a:solidFill>
                <a:srgbClr val="40575F"/>
              </a:solidFill>
            </a:endParaRPr>
          </a:p>
        </p:txBody>
      </p:sp>
    </p:spTree>
    <p:extLst>
      <p:ext uri="{BB962C8B-B14F-4D97-AF65-F5344CB8AC3E}">
        <p14:creationId xmlns:p14="http://schemas.microsoft.com/office/powerpoint/2010/main" val="240425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it Storyline">
    <p:spTree>
      <p:nvGrpSpPr>
        <p:cNvPr id="1" name=""/>
        <p:cNvGrpSpPr/>
        <p:nvPr/>
      </p:nvGrpSpPr>
      <p:grpSpPr>
        <a:xfrm>
          <a:off x="0" y="0"/>
          <a:ext cx="0" cy="0"/>
          <a:chOff x="0" y="0"/>
          <a:chExt cx="0" cy="0"/>
        </a:xfrm>
      </p:grpSpPr>
      <p:sp>
        <p:nvSpPr>
          <p:cNvPr id="10" name="Textplatzhalter 10"/>
          <p:cNvSpPr>
            <a:spLocks noGrp="1"/>
          </p:cNvSpPr>
          <p:nvPr>
            <p:ph type="body" sz="quarter" idx="13" hasCustomPrompt="1"/>
          </p:nvPr>
        </p:nvSpPr>
        <p:spPr>
          <a:xfrm>
            <a:off x="555625" y="433388"/>
            <a:ext cx="6593320" cy="1047753"/>
          </a:xfrm>
          <a:prstGeom prst="rect">
            <a:avLst/>
          </a:prstGeom>
        </p:spPr>
        <p:txBody>
          <a:bodyPr lIns="0" tIns="0" rIns="0" bIns="0"/>
          <a:lstStyle>
            <a:lvl1pPr marL="0" indent="0">
              <a:buFontTx/>
              <a:buNone/>
              <a:defRPr sz="2500" cap="all" baseline="0">
                <a:solidFill>
                  <a:srgbClr val="182E5C"/>
                </a:solidFill>
                <a:latin typeface="Century Gothic"/>
              </a:defRPr>
            </a:lvl1pPr>
          </a:lstStyle>
          <a:p>
            <a:pPr lvl="0"/>
            <a:r>
              <a:rPr lang="de-DE" dirty="0"/>
              <a:t>Überschrift</a:t>
            </a:r>
          </a:p>
        </p:txBody>
      </p:sp>
      <p:sp>
        <p:nvSpPr>
          <p:cNvPr id="12" name="Textplatzhalter 11"/>
          <p:cNvSpPr>
            <a:spLocks noGrp="1"/>
          </p:cNvSpPr>
          <p:nvPr>
            <p:ph type="body" sz="quarter" idx="16"/>
          </p:nvPr>
        </p:nvSpPr>
        <p:spPr>
          <a:xfrm>
            <a:off x="554400" y="3060699"/>
            <a:ext cx="9582238" cy="3457575"/>
          </a:xfrm>
          <a:prstGeom prst="rect">
            <a:avLst/>
          </a:prstGeom>
        </p:spPr>
        <p:txBody>
          <a:bodyPr vert="horz" lIns="0" tIns="0" rIns="0" bIns="0"/>
          <a:lstStyle>
            <a:lvl1pPr marL="171450" indent="-171450">
              <a:buFont typeface="Arial"/>
              <a:buChar char="•"/>
              <a:defRPr sz="1400">
                <a:solidFill>
                  <a:srgbClr val="182E5C"/>
                </a:solidFill>
                <a:latin typeface="Century Gothic"/>
                <a:cs typeface="Century Gothic"/>
              </a:defRPr>
            </a:lvl1pPr>
            <a:lvl2pPr marL="742950" indent="-285750">
              <a:buFont typeface="Arial"/>
              <a:buChar char="•"/>
              <a:defRPr sz="1400">
                <a:solidFill>
                  <a:srgbClr val="182E5C"/>
                </a:solidFill>
                <a:latin typeface="Century Gothic"/>
                <a:cs typeface="Century Gothic"/>
              </a:defRPr>
            </a:lvl2pPr>
            <a:lvl3pPr>
              <a:defRPr sz="1400">
                <a:solidFill>
                  <a:srgbClr val="182E5C"/>
                </a:solidFill>
                <a:latin typeface="Century Gothic"/>
                <a:cs typeface="Century Gothic"/>
              </a:defRPr>
            </a:lvl3pPr>
            <a:lvl4pPr marL="1600200" indent="-228600">
              <a:buFont typeface="Arial"/>
              <a:buChar char="•"/>
              <a:defRPr sz="1400">
                <a:solidFill>
                  <a:srgbClr val="182E5C"/>
                </a:solidFill>
                <a:latin typeface="Century Gothic"/>
                <a:cs typeface="Century Gothic"/>
              </a:defRPr>
            </a:lvl4pPr>
            <a:lvl5pPr marL="2057400" indent="-228600">
              <a:buFont typeface="Arial"/>
              <a:buChar char="•"/>
              <a:defRPr sz="1400">
                <a:solidFill>
                  <a:srgbClr val="182E5C"/>
                </a:solidFill>
                <a:latin typeface="Century Gothic"/>
                <a:cs typeface="Century Gothic"/>
              </a:defRPr>
            </a:lvl5pPr>
            <a:lvl6pPr marL="2514600" marR="0" indent="-228600" algn="l" defTabSz="457200" rtl="0" eaLnBrk="1" fontAlgn="auto" latinLnBrk="0" hangingPunct="1">
              <a:lnSpc>
                <a:spcPct val="100000"/>
              </a:lnSpc>
              <a:spcBef>
                <a:spcPct val="20000"/>
              </a:spcBef>
              <a:spcAft>
                <a:spcPts val="0"/>
              </a:spcAft>
              <a:buClrTx/>
              <a:buSzTx/>
              <a:buFont typeface="Arial"/>
              <a:buChar char="•"/>
              <a:tabLst/>
              <a:defRPr sz="1400">
                <a:solidFill>
                  <a:srgbClr val="182E5C"/>
                </a:solidFill>
                <a:latin typeface="Century Gothic"/>
                <a:cs typeface="Century Gothic"/>
              </a:defRPr>
            </a:lvl6pPr>
            <a:lvl7pPr marL="2971800" marR="0" indent="-228600" algn="l" defTabSz="457200" rtl="0" eaLnBrk="1" fontAlgn="auto" latinLnBrk="0" hangingPunct="1">
              <a:lnSpc>
                <a:spcPct val="100000"/>
              </a:lnSpc>
              <a:spcBef>
                <a:spcPct val="20000"/>
              </a:spcBef>
              <a:spcAft>
                <a:spcPts val="0"/>
              </a:spcAft>
              <a:buClrTx/>
              <a:buSzTx/>
              <a:buFont typeface="Arial"/>
              <a:buChar char="•"/>
              <a:tabLst/>
              <a:defRPr sz="1400">
                <a:solidFill>
                  <a:srgbClr val="182E5C"/>
                </a:solidFill>
                <a:latin typeface="Century Gothic"/>
                <a:cs typeface="Century Gothic"/>
              </a:defRPr>
            </a:lvl7pPr>
            <a:lvl8pPr marL="3429000" marR="0" indent="-228600" algn="l" defTabSz="457200" rtl="0" eaLnBrk="1" fontAlgn="auto" latinLnBrk="0" hangingPunct="1">
              <a:lnSpc>
                <a:spcPct val="100000"/>
              </a:lnSpc>
              <a:spcBef>
                <a:spcPct val="20000"/>
              </a:spcBef>
              <a:spcAft>
                <a:spcPts val="0"/>
              </a:spcAft>
              <a:buClrTx/>
              <a:buSzTx/>
              <a:buFont typeface="Arial"/>
              <a:buChar char="•"/>
              <a:tabLst/>
              <a:defRPr sz="1400">
                <a:solidFill>
                  <a:srgbClr val="182E5C"/>
                </a:solidFill>
                <a:latin typeface="Century Gothic"/>
                <a:cs typeface="Century Gothic"/>
              </a:defRPr>
            </a:lvl8pPr>
            <a:lvl9pPr marL="3657600" marR="0" indent="0" algn="l" defTabSz="457200" rtl="0" eaLnBrk="1" fontAlgn="auto" latinLnBrk="0" hangingPunct="1">
              <a:lnSpc>
                <a:spcPct val="100000"/>
              </a:lnSpc>
              <a:spcBef>
                <a:spcPct val="20000"/>
              </a:spcBef>
              <a:spcAft>
                <a:spcPts val="0"/>
              </a:spcAft>
              <a:buClrTx/>
              <a:buSzTx/>
              <a:buFont typeface="Arial"/>
              <a:buNone/>
              <a:tabLst/>
              <a:defRPr sz="1400">
                <a:solidFill>
                  <a:srgbClr val="182E5C"/>
                </a:solidFill>
                <a:latin typeface="Century Gothic"/>
                <a:cs typeface="Century Gothic"/>
              </a:defRPr>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marL="2514600" marR="0" lvl="5" indent="-228600" algn="l" defTabSz="457200" rtl="0" eaLnBrk="1" fontAlgn="auto" latinLnBrk="0" hangingPunct="1">
              <a:lnSpc>
                <a:spcPct val="100000"/>
              </a:lnSpc>
              <a:spcBef>
                <a:spcPct val="20000"/>
              </a:spcBef>
              <a:spcAft>
                <a:spcPts val="0"/>
              </a:spcAft>
              <a:buClrTx/>
              <a:buSzTx/>
              <a:buFont typeface="Arial"/>
              <a:buChar char="•"/>
              <a:tabLst/>
              <a:defRPr/>
            </a:pPr>
            <a:r>
              <a:rPr lang="de-DE" dirty="0"/>
              <a:t>6 Ebene</a:t>
            </a:r>
          </a:p>
          <a:p>
            <a:pPr marL="2971800" marR="0" lvl="6" indent="-228600" algn="l" defTabSz="457200" rtl="0" eaLnBrk="1" fontAlgn="auto" latinLnBrk="0" hangingPunct="1">
              <a:lnSpc>
                <a:spcPct val="100000"/>
              </a:lnSpc>
              <a:spcBef>
                <a:spcPct val="20000"/>
              </a:spcBef>
              <a:spcAft>
                <a:spcPts val="0"/>
              </a:spcAft>
              <a:buClrTx/>
              <a:buSzTx/>
              <a:buFont typeface="Arial"/>
              <a:buChar char="•"/>
              <a:tabLst/>
              <a:defRPr/>
            </a:pPr>
            <a:r>
              <a:rPr lang="de-DE" dirty="0"/>
              <a:t>7 Ebene</a:t>
            </a:r>
          </a:p>
          <a:p>
            <a:pPr marL="3429000" marR="0" lvl="7" indent="-228600" algn="l" defTabSz="457200" rtl="0" eaLnBrk="1" fontAlgn="auto" latinLnBrk="0" hangingPunct="1">
              <a:lnSpc>
                <a:spcPct val="100000"/>
              </a:lnSpc>
              <a:spcBef>
                <a:spcPct val="20000"/>
              </a:spcBef>
              <a:spcAft>
                <a:spcPts val="0"/>
              </a:spcAft>
              <a:buClrTx/>
              <a:buSzTx/>
              <a:buFont typeface="Arial"/>
              <a:buChar char="•"/>
              <a:tabLst/>
              <a:defRPr/>
            </a:pPr>
            <a:r>
              <a:rPr lang="de-DE" dirty="0"/>
              <a:t>8 Ebene</a:t>
            </a:r>
          </a:p>
          <a:p>
            <a:pPr marL="3886200" marR="0" lvl="8" indent="-228600" algn="l" defTabSz="457200" rtl="0" eaLnBrk="1" fontAlgn="auto" latinLnBrk="0" hangingPunct="1">
              <a:lnSpc>
                <a:spcPct val="100000"/>
              </a:lnSpc>
              <a:spcBef>
                <a:spcPct val="20000"/>
              </a:spcBef>
              <a:spcAft>
                <a:spcPts val="0"/>
              </a:spcAft>
              <a:buClrTx/>
              <a:buSzTx/>
              <a:buFont typeface="Arial"/>
              <a:buChar char="•"/>
              <a:tabLst/>
              <a:defRPr/>
            </a:pPr>
            <a:r>
              <a:rPr lang="de-DE" dirty="0"/>
              <a:t>9 Ebene</a:t>
            </a:r>
          </a:p>
          <a:p>
            <a:pPr marL="3886200" marR="0" lvl="8" indent="-228600" algn="l" defTabSz="457200" rtl="0" eaLnBrk="1" fontAlgn="auto" latinLnBrk="0" hangingPunct="1">
              <a:lnSpc>
                <a:spcPct val="100000"/>
              </a:lnSpc>
              <a:spcBef>
                <a:spcPct val="20000"/>
              </a:spcBef>
              <a:spcAft>
                <a:spcPts val="0"/>
              </a:spcAft>
              <a:buClrTx/>
              <a:buSzTx/>
              <a:buFont typeface="Arial"/>
              <a:buChar char="•"/>
              <a:tabLst/>
              <a:defRPr/>
            </a:pPr>
            <a:endParaRPr lang="de-DE" dirty="0"/>
          </a:p>
          <a:p>
            <a:pPr marL="3886200" marR="0" lvl="8" indent="-228600" algn="l" defTabSz="457200" rtl="0" eaLnBrk="1" fontAlgn="auto" latinLnBrk="0" hangingPunct="1">
              <a:lnSpc>
                <a:spcPct val="100000"/>
              </a:lnSpc>
              <a:spcBef>
                <a:spcPct val="20000"/>
              </a:spcBef>
              <a:spcAft>
                <a:spcPts val="0"/>
              </a:spcAft>
              <a:buClrTx/>
              <a:buSzTx/>
              <a:buFont typeface="Arial"/>
              <a:buChar char="•"/>
              <a:tabLst/>
              <a:defRPr/>
            </a:pPr>
            <a:endParaRPr lang="de-DE" dirty="0"/>
          </a:p>
          <a:p>
            <a:pPr marL="3886200" marR="0" lvl="8" indent="-228600" algn="l" defTabSz="457200" rtl="0" eaLnBrk="1" fontAlgn="auto" latinLnBrk="0" hangingPunct="1">
              <a:lnSpc>
                <a:spcPct val="100000"/>
              </a:lnSpc>
              <a:spcBef>
                <a:spcPct val="20000"/>
              </a:spcBef>
              <a:spcAft>
                <a:spcPts val="0"/>
              </a:spcAft>
              <a:buClrTx/>
              <a:buSzTx/>
              <a:buFont typeface="Arial"/>
              <a:buChar char="•"/>
              <a:tabLst/>
              <a:defRPr/>
            </a:pPr>
            <a:endParaRPr lang="de-DE" dirty="0"/>
          </a:p>
          <a:p>
            <a:pPr lvl="8"/>
            <a:endParaRPr lang="de-DE" dirty="0"/>
          </a:p>
        </p:txBody>
      </p:sp>
      <p:sp>
        <p:nvSpPr>
          <p:cNvPr id="8" name="Foliennummernplatzhalter 5"/>
          <p:cNvSpPr txBox="1">
            <a:spLocks/>
          </p:cNvSpPr>
          <p:nvPr userDrawn="1"/>
        </p:nvSpPr>
        <p:spPr>
          <a:xfrm>
            <a:off x="5164137" y="7310438"/>
            <a:ext cx="360363" cy="162979"/>
          </a:xfrm>
          <a:prstGeom prst="rect">
            <a:avLst/>
          </a:prstGeom>
        </p:spPr>
        <p:txBody>
          <a:bodyPr lIns="0" tIns="0" rIns="0" bIns="0"/>
          <a:lstStyle>
            <a:defPPr>
              <a:defRPr lang="de-DE"/>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pPr algn="ctr"/>
            <a:fld id="{100870B5-50E0-594D-AB71-9F9874A7F64C}" type="slidenum">
              <a:rPr lang="de-DE" sz="800" smtClean="0">
                <a:solidFill>
                  <a:srgbClr val="182E5C"/>
                </a:solidFill>
                <a:latin typeface="Century Gothic"/>
                <a:cs typeface="Century Gothic"/>
              </a:rPr>
              <a:pPr algn="ctr"/>
              <a:t>‹Nr.›</a:t>
            </a:fld>
            <a:endParaRPr lang="de-DE" sz="800" dirty="0">
              <a:solidFill>
                <a:srgbClr val="182E5C"/>
              </a:solidFill>
              <a:latin typeface="Century Gothic"/>
              <a:cs typeface="Century Gothic"/>
            </a:endParaRPr>
          </a:p>
        </p:txBody>
      </p:sp>
      <p:sp>
        <p:nvSpPr>
          <p:cNvPr id="3" name="Textplatzhalter 2"/>
          <p:cNvSpPr>
            <a:spLocks noGrp="1"/>
          </p:cNvSpPr>
          <p:nvPr>
            <p:ph type="body" sz="quarter" idx="18" hasCustomPrompt="1"/>
          </p:nvPr>
        </p:nvSpPr>
        <p:spPr>
          <a:xfrm>
            <a:off x="554400" y="1801812"/>
            <a:ext cx="9582238" cy="1093787"/>
          </a:xfrm>
          <a:prstGeom prst="rect">
            <a:avLst/>
          </a:prstGeom>
          <a:solidFill>
            <a:schemeClr val="accent1">
              <a:lumMod val="20000"/>
              <a:lumOff val="80000"/>
            </a:schemeClr>
          </a:solidFill>
        </p:spPr>
        <p:txBody>
          <a:bodyPr anchor="ctr" anchorCtr="0"/>
          <a:lstStyle>
            <a:lvl1pPr>
              <a:defRPr sz="1600" i="1"/>
            </a:lvl1pPr>
          </a:lstStyle>
          <a:p>
            <a:pPr lvl="0"/>
            <a:r>
              <a:rPr lang="de-DE" dirty="0" err="1"/>
              <a:t>Storyline</a:t>
            </a:r>
            <a:endParaRPr lang="de-DE"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400" y="7065778"/>
            <a:ext cx="875913" cy="428055"/>
          </a:xfrm>
          <a:prstGeom prst="rect">
            <a:avLst/>
          </a:prstGeom>
        </p:spPr>
      </p:pic>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7377" y="7140628"/>
            <a:ext cx="696275" cy="353205"/>
          </a:xfrm>
          <a:prstGeom prst="rect">
            <a:avLst/>
          </a:prstGeom>
        </p:spPr>
      </p:pic>
      <p:sp>
        <p:nvSpPr>
          <p:cNvPr id="11" name="Textfeld 10"/>
          <p:cNvSpPr txBox="1"/>
          <p:nvPr userDrawn="1"/>
        </p:nvSpPr>
        <p:spPr>
          <a:xfrm>
            <a:off x="554400" y="6894866"/>
            <a:ext cx="732212" cy="123111"/>
          </a:xfrm>
          <a:prstGeom prst="rect">
            <a:avLst/>
          </a:prstGeom>
          <a:noFill/>
        </p:spPr>
        <p:txBody>
          <a:bodyPr wrap="square" lIns="0" tIns="0" rIns="0" bIns="0" rtlCol="0">
            <a:spAutoFit/>
          </a:bodyPr>
          <a:lstStyle/>
          <a:p>
            <a:r>
              <a:rPr lang="de-DE" sz="800" dirty="0" err="1">
                <a:solidFill>
                  <a:srgbClr val="40575F"/>
                </a:solidFill>
              </a:rPr>
              <a:t>Organised</a:t>
            </a:r>
            <a:r>
              <a:rPr lang="de-DE" sz="800" dirty="0">
                <a:solidFill>
                  <a:srgbClr val="40575F"/>
                </a:solidFill>
              </a:rPr>
              <a:t> </a:t>
            </a:r>
            <a:r>
              <a:rPr lang="de-DE" sz="800" dirty="0" err="1">
                <a:solidFill>
                  <a:srgbClr val="40575F"/>
                </a:solidFill>
              </a:rPr>
              <a:t>by</a:t>
            </a:r>
            <a:r>
              <a:rPr lang="de-DE" sz="800" dirty="0">
                <a:solidFill>
                  <a:srgbClr val="40575F"/>
                </a:solidFill>
              </a:rPr>
              <a:t>:</a:t>
            </a:r>
          </a:p>
        </p:txBody>
      </p:sp>
      <p:sp>
        <p:nvSpPr>
          <p:cNvPr id="13" name="Textfeld 12"/>
          <p:cNvSpPr txBox="1"/>
          <p:nvPr userDrawn="1"/>
        </p:nvSpPr>
        <p:spPr>
          <a:xfrm>
            <a:off x="1543531" y="6894866"/>
            <a:ext cx="1055149" cy="123111"/>
          </a:xfrm>
          <a:prstGeom prst="rect">
            <a:avLst/>
          </a:prstGeom>
          <a:noFill/>
        </p:spPr>
        <p:txBody>
          <a:bodyPr wrap="square" lIns="0" tIns="0" rIns="0" bIns="0" rtlCol="0">
            <a:spAutoFit/>
          </a:bodyPr>
          <a:lstStyle/>
          <a:p>
            <a:r>
              <a:rPr lang="de-DE" sz="800" dirty="0">
                <a:solidFill>
                  <a:srgbClr val="40575F"/>
                </a:solidFill>
              </a:rPr>
              <a:t>In </a:t>
            </a:r>
            <a:r>
              <a:rPr lang="de-DE" sz="800" dirty="0" err="1">
                <a:solidFill>
                  <a:srgbClr val="40575F"/>
                </a:solidFill>
              </a:rPr>
              <a:t>cooperation</a:t>
            </a:r>
            <a:r>
              <a:rPr lang="de-DE" sz="800" baseline="0" dirty="0">
                <a:solidFill>
                  <a:srgbClr val="40575F"/>
                </a:solidFill>
              </a:rPr>
              <a:t> </a:t>
            </a:r>
            <a:r>
              <a:rPr lang="de-DE" sz="800" baseline="0" dirty="0" err="1">
                <a:solidFill>
                  <a:srgbClr val="40575F"/>
                </a:solidFill>
              </a:rPr>
              <a:t>with</a:t>
            </a:r>
            <a:r>
              <a:rPr lang="de-DE" sz="800" baseline="0" dirty="0">
                <a:solidFill>
                  <a:srgbClr val="40575F"/>
                </a:solidFill>
              </a:rPr>
              <a:t>:</a:t>
            </a:r>
            <a:endParaRPr lang="de-DE" sz="800" dirty="0">
              <a:solidFill>
                <a:srgbClr val="40575F"/>
              </a:solidFill>
            </a:endParaRPr>
          </a:p>
        </p:txBody>
      </p:sp>
    </p:spTree>
    <p:extLst>
      <p:ext uri="{BB962C8B-B14F-4D97-AF65-F5344CB8AC3E}">
        <p14:creationId xmlns:p14="http://schemas.microsoft.com/office/powerpoint/2010/main" val="566843710"/>
      </p:ext>
    </p:extLst>
  </p:cSld>
  <p:clrMapOvr>
    <a:masterClrMapping/>
  </p:clrMapOvr>
  <p:extLst>
    <p:ext uri="{DCECCB84-F9BA-43D5-87BE-67443E8EF086}">
      <p15:sldGuideLst xmlns:p15="http://schemas.microsoft.com/office/powerpoint/2012/main" xmlns="">
        <p15:guide id="1" orient="horz" pos="1824" userDrawn="1">
          <p15:clr>
            <a:srgbClr val="FBAE40"/>
          </p15:clr>
        </p15:guide>
        <p15:guide id="2" orient="horz" pos="1135" userDrawn="1">
          <p15:clr>
            <a:srgbClr val="FBAE40"/>
          </p15:clr>
        </p15:guide>
        <p15:guide id="3" orient="horz" pos="4605" userDrawn="1">
          <p15:clr>
            <a:srgbClr val="FBAE40"/>
          </p15:clr>
        </p15:guide>
        <p15:guide id="4" orient="horz" pos="19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hne Storyline">
    <p:spTree>
      <p:nvGrpSpPr>
        <p:cNvPr id="1" name=""/>
        <p:cNvGrpSpPr/>
        <p:nvPr/>
      </p:nvGrpSpPr>
      <p:grpSpPr>
        <a:xfrm>
          <a:off x="0" y="0"/>
          <a:ext cx="0" cy="0"/>
          <a:chOff x="0" y="0"/>
          <a:chExt cx="0" cy="0"/>
        </a:xfrm>
      </p:grpSpPr>
      <p:sp>
        <p:nvSpPr>
          <p:cNvPr id="10" name="Textplatzhalter 10"/>
          <p:cNvSpPr>
            <a:spLocks noGrp="1"/>
          </p:cNvSpPr>
          <p:nvPr>
            <p:ph type="body" sz="quarter" idx="13" hasCustomPrompt="1"/>
          </p:nvPr>
        </p:nvSpPr>
        <p:spPr>
          <a:xfrm>
            <a:off x="555625" y="433388"/>
            <a:ext cx="6593320" cy="1047753"/>
          </a:xfrm>
          <a:prstGeom prst="rect">
            <a:avLst/>
          </a:prstGeom>
        </p:spPr>
        <p:txBody>
          <a:bodyPr lIns="0" tIns="0" rIns="0" bIns="0"/>
          <a:lstStyle>
            <a:lvl1pPr marL="0" indent="0">
              <a:buFontTx/>
              <a:buNone/>
              <a:defRPr sz="2500" cap="all" baseline="0">
                <a:solidFill>
                  <a:srgbClr val="182E5C"/>
                </a:solidFill>
                <a:latin typeface="Century Gothic"/>
              </a:defRPr>
            </a:lvl1pPr>
          </a:lstStyle>
          <a:p>
            <a:pPr lvl="0"/>
            <a:r>
              <a:rPr lang="de-DE" dirty="0"/>
              <a:t>Überschrift</a:t>
            </a:r>
          </a:p>
        </p:txBody>
      </p:sp>
      <p:sp>
        <p:nvSpPr>
          <p:cNvPr id="12" name="Textplatzhalter 11"/>
          <p:cNvSpPr>
            <a:spLocks noGrp="1"/>
          </p:cNvSpPr>
          <p:nvPr>
            <p:ph type="body" sz="quarter" idx="16"/>
          </p:nvPr>
        </p:nvSpPr>
        <p:spPr>
          <a:xfrm>
            <a:off x="554400" y="1801813"/>
            <a:ext cx="9582238" cy="4971519"/>
          </a:xfrm>
          <a:prstGeom prst="rect">
            <a:avLst/>
          </a:prstGeom>
        </p:spPr>
        <p:txBody>
          <a:bodyPr vert="horz" lIns="0" tIns="0" rIns="0" bIns="0"/>
          <a:lstStyle>
            <a:lvl1pPr marL="171450" indent="-171450">
              <a:buFont typeface="Arial"/>
              <a:buChar char="•"/>
              <a:defRPr sz="1400">
                <a:solidFill>
                  <a:srgbClr val="182E5C"/>
                </a:solidFill>
                <a:latin typeface="Century Gothic"/>
                <a:cs typeface="Century Gothic"/>
              </a:defRPr>
            </a:lvl1pPr>
            <a:lvl2pPr marL="742950" indent="-285750">
              <a:buFont typeface="Arial"/>
              <a:buChar char="•"/>
              <a:defRPr sz="1400">
                <a:solidFill>
                  <a:srgbClr val="182E5C"/>
                </a:solidFill>
                <a:latin typeface="Century Gothic"/>
                <a:cs typeface="Century Gothic"/>
              </a:defRPr>
            </a:lvl2pPr>
            <a:lvl3pPr>
              <a:defRPr sz="1400">
                <a:solidFill>
                  <a:srgbClr val="182E5C"/>
                </a:solidFill>
                <a:latin typeface="Century Gothic"/>
                <a:cs typeface="Century Gothic"/>
              </a:defRPr>
            </a:lvl3pPr>
            <a:lvl4pPr marL="1600200" indent="-228600">
              <a:buFont typeface="Arial"/>
              <a:buChar char="•"/>
              <a:defRPr sz="1400">
                <a:solidFill>
                  <a:srgbClr val="182E5C"/>
                </a:solidFill>
                <a:latin typeface="Century Gothic"/>
                <a:cs typeface="Century Gothic"/>
              </a:defRPr>
            </a:lvl4pPr>
            <a:lvl5pPr marL="2057400" indent="-228600">
              <a:buFont typeface="Arial"/>
              <a:buChar char="•"/>
              <a:defRPr sz="1400">
                <a:solidFill>
                  <a:srgbClr val="182E5C"/>
                </a:solidFill>
                <a:latin typeface="Century Gothic"/>
                <a:cs typeface="Century Gothic"/>
              </a:defRPr>
            </a:lvl5pPr>
            <a:lvl6pPr marL="2514600" marR="0" indent="-228600" algn="l" defTabSz="457200" rtl="0" eaLnBrk="1" fontAlgn="auto" latinLnBrk="0" hangingPunct="1">
              <a:lnSpc>
                <a:spcPct val="100000"/>
              </a:lnSpc>
              <a:spcBef>
                <a:spcPct val="20000"/>
              </a:spcBef>
              <a:spcAft>
                <a:spcPts val="0"/>
              </a:spcAft>
              <a:buClrTx/>
              <a:buSzTx/>
              <a:buFont typeface="Arial"/>
              <a:buChar char="•"/>
              <a:tabLst/>
              <a:defRPr sz="1400">
                <a:solidFill>
                  <a:srgbClr val="182E5C"/>
                </a:solidFill>
                <a:latin typeface="Century Gothic"/>
                <a:cs typeface="Century Gothic"/>
              </a:defRPr>
            </a:lvl6pPr>
            <a:lvl7pPr marL="2971800" marR="0" indent="-228600" algn="l" defTabSz="457200" rtl="0" eaLnBrk="1" fontAlgn="auto" latinLnBrk="0" hangingPunct="1">
              <a:lnSpc>
                <a:spcPct val="100000"/>
              </a:lnSpc>
              <a:spcBef>
                <a:spcPct val="20000"/>
              </a:spcBef>
              <a:spcAft>
                <a:spcPts val="0"/>
              </a:spcAft>
              <a:buClrTx/>
              <a:buSzTx/>
              <a:buFont typeface="Arial"/>
              <a:buChar char="•"/>
              <a:tabLst/>
              <a:defRPr sz="1400">
                <a:solidFill>
                  <a:srgbClr val="182E5C"/>
                </a:solidFill>
                <a:latin typeface="Century Gothic"/>
                <a:cs typeface="Century Gothic"/>
              </a:defRPr>
            </a:lvl7pPr>
            <a:lvl8pPr marL="3429000" marR="0" indent="-228600" algn="l" defTabSz="457200" rtl="0" eaLnBrk="1" fontAlgn="auto" latinLnBrk="0" hangingPunct="1">
              <a:lnSpc>
                <a:spcPct val="100000"/>
              </a:lnSpc>
              <a:spcBef>
                <a:spcPct val="20000"/>
              </a:spcBef>
              <a:spcAft>
                <a:spcPts val="0"/>
              </a:spcAft>
              <a:buClrTx/>
              <a:buSzTx/>
              <a:buFont typeface="Arial"/>
              <a:buChar char="•"/>
              <a:tabLst/>
              <a:defRPr sz="1400">
                <a:solidFill>
                  <a:srgbClr val="182E5C"/>
                </a:solidFill>
                <a:latin typeface="Century Gothic"/>
                <a:cs typeface="Century Gothic"/>
              </a:defRPr>
            </a:lvl8pPr>
            <a:lvl9pPr marL="3657600" marR="0" indent="0" algn="l" defTabSz="457200" rtl="0" eaLnBrk="1" fontAlgn="auto" latinLnBrk="0" hangingPunct="1">
              <a:lnSpc>
                <a:spcPct val="100000"/>
              </a:lnSpc>
              <a:spcBef>
                <a:spcPct val="20000"/>
              </a:spcBef>
              <a:spcAft>
                <a:spcPts val="0"/>
              </a:spcAft>
              <a:buClrTx/>
              <a:buSzTx/>
              <a:buFont typeface="Arial"/>
              <a:buNone/>
              <a:tabLst/>
              <a:defRPr sz="1400">
                <a:solidFill>
                  <a:srgbClr val="182E5C"/>
                </a:solidFill>
                <a:latin typeface="Century Gothic"/>
                <a:cs typeface="Century Gothic"/>
              </a:defRPr>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marL="2514600" marR="0" lvl="5" indent="-228600" algn="l" defTabSz="457200" rtl="0" eaLnBrk="1" fontAlgn="auto" latinLnBrk="0" hangingPunct="1">
              <a:lnSpc>
                <a:spcPct val="100000"/>
              </a:lnSpc>
              <a:spcBef>
                <a:spcPct val="20000"/>
              </a:spcBef>
              <a:spcAft>
                <a:spcPts val="0"/>
              </a:spcAft>
              <a:buClrTx/>
              <a:buSzTx/>
              <a:buFont typeface="Arial"/>
              <a:buChar char="•"/>
              <a:tabLst/>
              <a:defRPr/>
            </a:pPr>
            <a:r>
              <a:rPr lang="de-DE" dirty="0"/>
              <a:t>6 Ebene</a:t>
            </a:r>
          </a:p>
          <a:p>
            <a:pPr marL="2971800" marR="0" lvl="6" indent="-228600" algn="l" defTabSz="457200" rtl="0" eaLnBrk="1" fontAlgn="auto" latinLnBrk="0" hangingPunct="1">
              <a:lnSpc>
                <a:spcPct val="100000"/>
              </a:lnSpc>
              <a:spcBef>
                <a:spcPct val="20000"/>
              </a:spcBef>
              <a:spcAft>
                <a:spcPts val="0"/>
              </a:spcAft>
              <a:buClrTx/>
              <a:buSzTx/>
              <a:buFont typeface="Arial"/>
              <a:buChar char="•"/>
              <a:tabLst/>
              <a:defRPr/>
            </a:pPr>
            <a:r>
              <a:rPr lang="de-DE" dirty="0"/>
              <a:t>7 Ebene</a:t>
            </a:r>
          </a:p>
          <a:p>
            <a:pPr marL="3429000" marR="0" lvl="7" indent="-228600" algn="l" defTabSz="457200" rtl="0" eaLnBrk="1" fontAlgn="auto" latinLnBrk="0" hangingPunct="1">
              <a:lnSpc>
                <a:spcPct val="100000"/>
              </a:lnSpc>
              <a:spcBef>
                <a:spcPct val="20000"/>
              </a:spcBef>
              <a:spcAft>
                <a:spcPts val="0"/>
              </a:spcAft>
              <a:buClrTx/>
              <a:buSzTx/>
              <a:buFont typeface="Arial"/>
              <a:buChar char="•"/>
              <a:tabLst/>
              <a:defRPr/>
            </a:pPr>
            <a:r>
              <a:rPr lang="de-DE" dirty="0"/>
              <a:t>8 Ebene</a:t>
            </a:r>
          </a:p>
          <a:p>
            <a:pPr marL="3886200" marR="0" lvl="8" indent="-228600" algn="l" defTabSz="457200" rtl="0" eaLnBrk="1" fontAlgn="auto" latinLnBrk="0" hangingPunct="1">
              <a:lnSpc>
                <a:spcPct val="100000"/>
              </a:lnSpc>
              <a:spcBef>
                <a:spcPct val="20000"/>
              </a:spcBef>
              <a:spcAft>
                <a:spcPts val="0"/>
              </a:spcAft>
              <a:buClrTx/>
              <a:buSzTx/>
              <a:buFont typeface="Arial"/>
              <a:buChar char="•"/>
              <a:tabLst/>
              <a:defRPr/>
            </a:pPr>
            <a:r>
              <a:rPr lang="de-DE" dirty="0"/>
              <a:t>9 Ebene</a:t>
            </a:r>
          </a:p>
          <a:p>
            <a:pPr marL="3886200" marR="0" lvl="8" indent="-228600" algn="l" defTabSz="457200" rtl="0" eaLnBrk="1" fontAlgn="auto" latinLnBrk="0" hangingPunct="1">
              <a:lnSpc>
                <a:spcPct val="100000"/>
              </a:lnSpc>
              <a:spcBef>
                <a:spcPct val="20000"/>
              </a:spcBef>
              <a:spcAft>
                <a:spcPts val="0"/>
              </a:spcAft>
              <a:buClrTx/>
              <a:buSzTx/>
              <a:buFont typeface="Arial"/>
              <a:buChar char="•"/>
              <a:tabLst/>
              <a:defRPr/>
            </a:pPr>
            <a:endParaRPr lang="de-DE" dirty="0"/>
          </a:p>
          <a:p>
            <a:pPr marL="3886200" marR="0" lvl="8" indent="-228600" algn="l" defTabSz="457200" rtl="0" eaLnBrk="1" fontAlgn="auto" latinLnBrk="0" hangingPunct="1">
              <a:lnSpc>
                <a:spcPct val="100000"/>
              </a:lnSpc>
              <a:spcBef>
                <a:spcPct val="20000"/>
              </a:spcBef>
              <a:spcAft>
                <a:spcPts val="0"/>
              </a:spcAft>
              <a:buClrTx/>
              <a:buSzTx/>
              <a:buFont typeface="Arial"/>
              <a:buChar char="•"/>
              <a:tabLst/>
              <a:defRPr/>
            </a:pPr>
            <a:endParaRPr lang="de-DE" dirty="0"/>
          </a:p>
          <a:p>
            <a:pPr marL="3886200" marR="0" lvl="8" indent="-228600" algn="l" defTabSz="457200" rtl="0" eaLnBrk="1" fontAlgn="auto" latinLnBrk="0" hangingPunct="1">
              <a:lnSpc>
                <a:spcPct val="100000"/>
              </a:lnSpc>
              <a:spcBef>
                <a:spcPct val="20000"/>
              </a:spcBef>
              <a:spcAft>
                <a:spcPts val="0"/>
              </a:spcAft>
              <a:buClrTx/>
              <a:buSzTx/>
              <a:buFont typeface="Arial"/>
              <a:buChar char="•"/>
              <a:tabLst/>
              <a:defRPr/>
            </a:pPr>
            <a:endParaRPr lang="de-DE" dirty="0"/>
          </a:p>
          <a:p>
            <a:pPr lvl="8"/>
            <a:endParaRPr lang="de-DE" dirty="0"/>
          </a:p>
        </p:txBody>
      </p:sp>
      <p:sp>
        <p:nvSpPr>
          <p:cNvPr id="8" name="Foliennummernplatzhalter 5"/>
          <p:cNvSpPr txBox="1">
            <a:spLocks/>
          </p:cNvSpPr>
          <p:nvPr userDrawn="1"/>
        </p:nvSpPr>
        <p:spPr>
          <a:xfrm>
            <a:off x="5164137" y="7310438"/>
            <a:ext cx="360363" cy="162979"/>
          </a:xfrm>
          <a:prstGeom prst="rect">
            <a:avLst/>
          </a:prstGeom>
        </p:spPr>
        <p:txBody>
          <a:bodyPr lIns="0" tIns="0" rIns="0" bIns="0"/>
          <a:lstStyle>
            <a:defPPr>
              <a:defRPr lang="de-DE"/>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pPr algn="ctr"/>
            <a:fld id="{100870B5-50E0-594D-AB71-9F9874A7F64C}" type="slidenum">
              <a:rPr lang="de-DE" sz="800" smtClean="0">
                <a:solidFill>
                  <a:srgbClr val="182E5C"/>
                </a:solidFill>
                <a:latin typeface="Century Gothic"/>
                <a:cs typeface="Century Gothic"/>
              </a:rPr>
              <a:pPr algn="ctr"/>
              <a:t>‹Nr.›</a:t>
            </a:fld>
            <a:endParaRPr lang="de-DE" sz="800" dirty="0">
              <a:solidFill>
                <a:srgbClr val="182E5C"/>
              </a:solidFill>
              <a:latin typeface="Century Gothic"/>
              <a:cs typeface="Century Gothic"/>
            </a:endParaRPr>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400" y="7065778"/>
            <a:ext cx="875913" cy="428055"/>
          </a:xfrm>
          <a:prstGeom prst="rect">
            <a:avLst/>
          </a:prstGeom>
        </p:spPr>
      </p:pic>
      <p:pic>
        <p:nvPicPr>
          <p:cNvPr id="7" name="Grafik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7377" y="7140628"/>
            <a:ext cx="696275" cy="353205"/>
          </a:xfrm>
          <a:prstGeom prst="rect">
            <a:avLst/>
          </a:prstGeom>
        </p:spPr>
      </p:pic>
      <p:sp>
        <p:nvSpPr>
          <p:cNvPr id="9" name="Textfeld 8"/>
          <p:cNvSpPr txBox="1"/>
          <p:nvPr userDrawn="1"/>
        </p:nvSpPr>
        <p:spPr>
          <a:xfrm>
            <a:off x="554400" y="6894866"/>
            <a:ext cx="732212" cy="123111"/>
          </a:xfrm>
          <a:prstGeom prst="rect">
            <a:avLst/>
          </a:prstGeom>
          <a:noFill/>
        </p:spPr>
        <p:txBody>
          <a:bodyPr wrap="square" lIns="0" tIns="0" rIns="0" bIns="0" rtlCol="0">
            <a:spAutoFit/>
          </a:bodyPr>
          <a:lstStyle/>
          <a:p>
            <a:r>
              <a:rPr lang="de-DE" sz="800" dirty="0" err="1">
                <a:solidFill>
                  <a:srgbClr val="40575F"/>
                </a:solidFill>
              </a:rPr>
              <a:t>Organised</a:t>
            </a:r>
            <a:r>
              <a:rPr lang="de-DE" sz="800" dirty="0">
                <a:solidFill>
                  <a:srgbClr val="40575F"/>
                </a:solidFill>
              </a:rPr>
              <a:t> </a:t>
            </a:r>
            <a:r>
              <a:rPr lang="de-DE" sz="800" dirty="0" err="1">
                <a:solidFill>
                  <a:srgbClr val="40575F"/>
                </a:solidFill>
              </a:rPr>
              <a:t>by</a:t>
            </a:r>
            <a:r>
              <a:rPr lang="de-DE" sz="800" dirty="0">
                <a:solidFill>
                  <a:srgbClr val="40575F"/>
                </a:solidFill>
              </a:rPr>
              <a:t>:</a:t>
            </a:r>
          </a:p>
        </p:txBody>
      </p:sp>
      <p:sp>
        <p:nvSpPr>
          <p:cNvPr id="11" name="Textfeld 10"/>
          <p:cNvSpPr txBox="1"/>
          <p:nvPr userDrawn="1"/>
        </p:nvSpPr>
        <p:spPr>
          <a:xfrm>
            <a:off x="1543531" y="6894866"/>
            <a:ext cx="1055149" cy="123111"/>
          </a:xfrm>
          <a:prstGeom prst="rect">
            <a:avLst/>
          </a:prstGeom>
          <a:noFill/>
        </p:spPr>
        <p:txBody>
          <a:bodyPr wrap="square" lIns="0" tIns="0" rIns="0" bIns="0" rtlCol="0">
            <a:spAutoFit/>
          </a:bodyPr>
          <a:lstStyle/>
          <a:p>
            <a:r>
              <a:rPr lang="de-DE" sz="800" dirty="0">
                <a:solidFill>
                  <a:srgbClr val="40575F"/>
                </a:solidFill>
              </a:rPr>
              <a:t>In </a:t>
            </a:r>
            <a:r>
              <a:rPr lang="de-DE" sz="800" dirty="0" err="1">
                <a:solidFill>
                  <a:srgbClr val="40575F"/>
                </a:solidFill>
              </a:rPr>
              <a:t>cooperation</a:t>
            </a:r>
            <a:r>
              <a:rPr lang="de-DE" sz="800" baseline="0" dirty="0">
                <a:solidFill>
                  <a:srgbClr val="40575F"/>
                </a:solidFill>
              </a:rPr>
              <a:t> </a:t>
            </a:r>
            <a:r>
              <a:rPr lang="de-DE" sz="800" baseline="0" dirty="0" err="1">
                <a:solidFill>
                  <a:srgbClr val="40575F"/>
                </a:solidFill>
              </a:rPr>
              <a:t>with</a:t>
            </a:r>
            <a:r>
              <a:rPr lang="de-DE" sz="800" baseline="0" dirty="0">
                <a:solidFill>
                  <a:srgbClr val="40575F"/>
                </a:solidFill>
              </a:rPr>
              <a:t>:</a:t>
            </a:r>
            <a:endParaRPr lang="de-DE" sz="800" dirty="0">
              <a:solidFill>
                <a:srgbClr val="40575F"/>
              </a:solidFill>
            </a:endParaRPr>
          </a:p>
        </p:txBody>
      </p:sp>
    </p:spTree>
    <p:extLst>
      <p:ext uri="{BB962C8B-B14F-4D97-AF65-F5344CB8AC3E}">
        <p14:creationId xmlns:p14="http://schemas.microsoft.com/office/powerpoint/2010/main" val="4195207022"/>
      </p:ext>
    </p:extLst>
  </p:cSld>
  <p:clrMapOvr>
    <a:masterClrMapping/>
  </p:clrMapOvr>
  <p:extLst>
    <p:ext uri="{DCECCB84-F9BA-43D5-87BE-67443E8EF086}">
      <p15:sldGuideLst xmlns:p15="http://schemas.microsoft.com/office/powerpoint/2012/main" xmlns="">
        <p15:guide id="2" orient="horz" pos="1135">
          <p15:clr>
            <a:srgbClr val="FBAE40"/>
          </p15:clr>
        </p15:guide>
        <p15:guide id="3" orient="horz" pos="460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5"/>
          <p:cNvSpPr txBox="1">
            <a:spLocks/>
          </p:cNvSpPr>
          <p:nvPr userDrawn="1"/>
        </p:nvSpPr>
        <p:spPr>
          <a:xfrm>
            <a:off x="9928753" y="6915406"/>
            <a:ext cx="421745" cy="401638"/>
          </a:xfrm>
          <a:prstGeom prst="rect">
            <a:avLst/>
          </a:prstGeom>
        </p:spPr>
        <p:txBody>
          <a:bodyPr/>
          <a:lstStyle>
            <a:defPPr>
              <a:defRPr lang="de-DE"/>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100870B5-50E0-594D-AB71-9F9874A7F64C}" type="slidenum">
              <a:rPr lang="de-DE" sz="800" smtClean="0">
                <a:solidFill>
                  <a:srgbClr val="182E5C"/>
                </a:solidFill>
                <a:latin typeface="Century Gothic"/>
                <a:cs typeface="Century Gothic"/>
              </a:rPr>
              <a:pPr/>
              <a:t>‹Nr.›</a:t>
            </a:fld>
            <a:endParaRPr lang="de-DE" sz="800" dirty="0">
              <a:solidFill>
                <a:srgbClr val="182E5C"/>
              </a:solidFill>
              <a:latin typeface="Century Gothic"/>
              <a:cs typeface="Century Gothic"/>
            </a:endParaRPr>
          </a:p>
        </p:txBody>
      </p:sp>
      <p:pic>
        <p:nvPicPr>
          <p:cNvPr id="3" name="Bild 2" descr="WIND-0008_This&amp;That_PPT_Zwischencharts_V1.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04"/>
            <a:ext cx="10688638" cy="7558546"/>
          </a:xfrm>
          <a:prstGeom prst="rect">
            <a:avLst/>
          </a:prstGeom>
        </p:spPr>
      </p:pic>
      <p:pic>
        <p:nvPicPr>
          <p:cNvPr id="10" name="Grafik 9"/>
          <p:cNvPicPr>
            <a:picLocks noChangeAspect="1"/>
          </p:cNvPicPr>
          <p:nvPr userDrawn="1"/>
        </p:nvPicPr>
        <p:blipFill rotWithShape="1">
          <a:blip r:embed="rId6">
            <a:extLst>
              <a:ext uri="{28A0092B-C50C-407E-A947-70E740481C1C}">
                <a14:useLocalDpi xmlns:a14="http://schemas.microsoft.com/office/drawing/2010/main" val="0"/>
              </a:ext>
            </a:extLst>
          </a:blip>
          <a:srcRect t="752" r="1248" b="30020"/>
          <a:stretch/>
        </p:blipFill>
        <p:spPr>
          <a:xfrm>
            <a:off x="8148864" y="7096406"/>
            <a:ext cx="1984149" cy="341688"/>
          </a:xfrm>
          <a:prstGeom prst="rect">
            <a:avLst/>
          </a:prstGeom>
        </p:spPr>
      </p:pic>
    </p:spTree>
    <p:extLst>
      <p:ext uri="{BB962C8B-B14F-4D97-AF65-F5344CB8AC3E}">
        <p14:creationId xmlns:p14="http://schemas.microsoft.com/office/powerpoint/2010/main" val="10821372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800" kern="1200">
          <a:solidFill>
            <a:srgbClr val="182E5C"/>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50" userDrawn="1">
          <p15:clr>
            <a:srgbClr val="F26B43"/>
          </p15:clr>
        </p15:guide>
        <p15:guide id="2" pos="6383" userDrawn="1">
          <p15:clr>
            <a:srgbClr val="F26B43"/>
          </p15:clr>
        </p15:guide>
        <p15:guide id="3" orient="horz" pos="273" userDrawn="1">
          <p15:clr>
            <a:srgbClr val="F26B43"/>
          </p15:clr>
        </p15:guide>
        <p15:guide id="4" orient="horz" pos="4106" userDrawn="1">
          <p15:clr>
            <a:srgbClr val="F26B43"/>
          </p15:clr>
        </p15:guide>
        <p15:guide id="5" pos="3253" userDrawn="1">
          <p15:clr>
            <a:srgbClr val="F26B43"/>
          </p15:clr>
        </p15:guide>
        <p15:guide id="6" pos="34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sz="1800" b="0" i="0" u="none" baseline="0"/>
              <a:t>RESULTS</a:t>
            </a:r>
          </a:p>
          <a:p>
            <a:pPr algn="l" rtl="0"/>
            <a:r>
              <a:rPr lang="en-GB" sz="3000" b="0" i="0" u="none" baseline="0"/>
              <a:t>Windenergy </a:t>
            </a:r>
            <a:r>
              <a:rPr lang="en-GB" sz="3000" b="0" i="0" u="none" cap="none" baseline="0"/>
              <a:t>trend</a:t>
            </a:r>
            <a:r>
              <a:rPr lang="en-GB" sz="3000" b="1" i="0" u="none" cap="none" baseline="0">
                <a:solidFill>
                  <a:srgbClr val="C00000"/>
                </a:solidFill>
              </a:rPr>
              <a:t>:</a:t>
            </a:r>
            <a:r>
              <a:rPr lang="en-GB" sz="3000" b="1" i="0" u="none" cap="none" baseline="0"/>
              <a:t>index</a:t>
            </a:r>
            <a:r>
              <a:rPr lang="en-GB" sz="3000" b="0" i="0" u="none" baseline="0"/>
              <a:t> </a:t>
            </a:r>
          </a:p>
          <a:p>
            <a:pPr algn="l" rtl="0"/>
            <a:r>
              <a:rPr lang="en-GB" sz="1800" b="0" i="0" u="none" baseline="0"/>
              <a:t>Mood Barometer For The </a:t>
            </a:r>
            <a:r>
              <a:rPr lang="en-GB" sz="1800"/>
              <a:t/>
            </a:r>
            <a:br>
              <a:rPr lang="en-GB" sz="1800"/>
            </a:br>
            <a:r>
              <a:rPr lang="en-GB" sz="1800" b="0" i="0" u="none" baseline="0"/>
              <a:t>Onshore And Offshore Wind Industry</a:t>
            </a:r>
            <a:endParaRPr lang="en-GB" sz="1800" dirty="0"/>
          </a:p>
          <a:p>
            <a:pPr algn="l" rtl="0"/>
            <a:r>
              <a:rPr lang="en-GB" sz="1800" b="0" i="0" u="none" baseline="0"/>
              <a:t>Autumn 2020</a:t>
            </a:r>
          </a:p>
        </p:txBody>
      </p:sp>
    </p:spTree>
    <p:extLst>
      <p:ext uri="{BB962C8B-B14F-4D97-AF65-F5344CB8AC3E}">
        <p14:creationId xmlns:p14="http://schemas.microsoft.com/office/powerpoint/2010/main" val="280541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Market segments</a:t>
            </a:r>
            <a:endParaRPr lang="en-GB" dirty="0"/>
          </a:p>
        </p:txBody>
      </p:sp>
      <p:sp>
        <p:nvSpPr>
          <p:cNvPr id="4" name="Textplatzhalter 3"/>
          <p:cNvSpPr>
            <a:spLocks noGrp="1"/>
          </p:cNvSpPr>
          <p:nvPr>
            <p:ph type="body" sz="quarter" idx="18"/>
          </p:nvPr>
        </p:nvSpPr>
        <p:spPr/>
        <p:txBody>
          <a:bodyPr/>
          <a:lstStyle/>
          <a:p>
            <a:pPr algn="l" rtl="0"/>
            <a:r>
              <a:rPr lang="en-GB" b="0" i="1" u="none" kern="0" baseline="0">
                <a:solidFill>
                  <a:srgbClr val="0B2853"/>
                </a:solidFill>
                <a:cs typeface="Arial" panose="020B0604020202020204" pitchFamily="34" charset="0"/>
              </a:rPr>
              <a:t>The survey respondents’ activities primarily focus on the onshore segment, which contributed more than three times as many responses as offshore. About 35% of respondents are active in both market segments.</a:t>
            </a:r>
            <a:endParaRPr lang="en-GB" altLang="de-DE" kern="0" dirty="0">
              <a:solidFill>
                <a:srgbClr val="0B2853"/>
              </a:solidFill>
              <a:cs typeface="Arial" panose="020B0604020202020204"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1368298136"/>
              </p:ext>
            </p:extLst>
          </p:nvPr>
        </p:nvGraphicFramePr>
        <p:xfrm>
          <a:off x="555624" y="3060699"/>
          <a:ext cx="9581013" cy="3457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481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a:graphicFrameLocks/>
          </p:cNvGraphicFramePr>
          <p:nvPr>
            <p:extLst>
              <p:ext uri="{D42A27DB-BD31-4B8C-83A1-F6EECF244321}">
                <p14:modId xmlns:p14="http://schemas.microsoft.com/office/powerpoint/2010/main" val="3178950876"/>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pPr algn="l" rtl="0"/>
            <a:r>
              <a:rPr lang="en-GB" b="0" i="0" u="none" baseline="0"/>
              <a:t>Assessment of the business environment for onshore wind</a:t>
            </a:r>
            <a:endParaRPr lang="en-GB" dirty="0"/>
          </a:p>
        </p:txBody>
      </p:sp>
      <p:sp>
        <p:nvSpPr>
          <p:cNvPr id="4" name="Textplatzhalter 3"/>
          <p:cNvSpPr>
            <a:spLocks noGrp="1"/>
          </p:cNvSpPr>
          <p:nvPr>
            <p:ph type="body" sz="quarter" idx="18"/>
          </p:nvPr>
        </p:nvSpPr>
        <p:spPr>
          <a:xfrm>
            <a:off x="554400" y="1699258"/>
            <a:ext cx="9582238" cy="1196341"/>
          </a:xfrm>
        </p:spPr>
        <p:txBody>
          <a:bodyPr/>
          <a:lstStyle/>
          <a:p>
            <a:r>
              <a:rPr lang="en-GB" dirty="0">
                <a:solidFill>
                  <a:srgbClr val="0B2853"/>
                </a:solidFill>
                <a:cs typeface="Arial" panose="020B0604020202020204" pitchFamily="34" charset="0"/>
              </a:rPr>
              <a:t>While the </a:t>
            </a:r>
            <a:r>
              <a:rPr lang="en-GB" dirty="0" err="1">
                <a:solidFill>
                  <a:srgbClr val="0B2853"/>
                </a:solidFill>
                <a:cs typeface="Arial" panose="020B0604020202020204" pitchFamily="34" charset="0"/>
              </a:rPr>
              <a:t>WEtix</a:t>
            </a:r>
            <a:r>
              <a:rPr lang="en-GB" dirty="0">
                <a:solidFill>
                  <a:srgbClr val="0B2853"/>
                </a:solidFill>
                <a:cs typeface="Arial" panose="020B0604020202020204" pitchFamily="34" charset="0"/>
              </a:rPr>
              <a:t> participants share a positive outlook on the current development of business conditions in Europe (including Germany) in general, the views of the development in Germany specifically are again less pessimistic, a trend first seen in the last survey. The assessments for North America, Asia and the rest of the world remain stable at a relatively high level.</a:t>
            </a:r>
          </a:p>
        </p:txBody>
      </p:sp>
    </p:spTree>
    <p:extLst>
      <p:ext uri="{BB962C8B-B14F-4D97-AF65-F5344CB8AC3E}">
        <p14:creationId xmlns:p14="http://schemas.microsoft.com/office/powerpoint/2010/main" val="170257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a:graphicFrameLocks/>
          </p:cNvGraphicFramePr>
          <p:nvPr>
            <p:extLst>
              <p:ext uri="{D42A27DB-BD31-4B8C-83A1-F6EECF244321}">
                <p14:modId xmlns:p14="http://schemas.microsoft.com/office/powerpoint/2010/main" val="3685415825"/>
              </p:ext>
            </p:extLst>
          </p:nvPr>
        </p:nvGraphicFramePr>
        <p:xfrm>
          <a:off x="554400" y="3060699"/>
          <a:ext cx="9578613" cy="34575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pPr algn="l" rtl="0"/>
            <a:r>
              <a:rPr lang="en-GB" b="0" i="0" u="none" baseline="0"/>
              <a:t>Assessment of the business environment for offshore wind</a:t>
            </a:r>
            <a:endParaRPr lang="en-GB" dirty="0"/>
          </a:p>
        </p:txBody>
      </p:sp>
      <p:sp>
        <p:nvSpPr>
          <p:cNvPr id="4" name="Textplatzhalter 3"/>
          <p:cNvSpPr>
            <a:spLocks noGrp="1"/>
          </p:cNvSpPr>
          <p:nvPr>
            <p:ph type="body" sz="quarter" idx="18"/>
          </p:nvPr>
        </p:nvSpPr>
        <p:spPr/>
        <p:txBody>
          <a:bodyPr/>
          <a:lstStyle/>
          <a:p>
            <a:r>
              <a:rPr lang="en-GB" dirty="0">
                <a:solidFill>
                  <a:srgbClr val="0B2853"/>
                </a:solidFill>
                <a:cs typeface="Arial" panose="020B0604020202020204" pitchFamily="34" charset="0"/>
              </a:rPr>
              <a:t>The current business environment for offshore wind energy is seen in a positive light across all regions. The economic climate in Europe is increasingly receiving very positive marks. Similarly, the survey results for Germany are improving significantly, for the first time returning to the level of the first </a:t>
            </a:r>
            <a:r>
              <a:rPr lang="en-GB" dirty="0" err="1">
                <a:solidFill>
                  <a:srgbClr val="0B2853"/>
                </a:solidFill>
                <a:cs typeface="Arial" panose="020B0604020202020204" pitchFamily="34" charset="0"/>
              </a:rPr>
              <a:t>WEtix</a:t>
            </a:r>
            <a:r>
              <a:rPr lang="en-GB" dirty="0">
                <a:solidFill>
                  <a:srgbClr val="0B2853"/>
                </a:solidFill>
                <a:cs typeface="Arial" panose="020B0604020202020204" pitchFamily="34" charset="0"/>
              </a:rPr>
              <a:t> survey in spring 2018.</a:t>
            </a:r>
            <a:endParaRPr lang="en-GB" altLang="de-DE" dirty="0">
              <a:solidFill>
                <a:srgbClr val="0B2853"/>
              </a:solidFill>
              <a:cs typeface="Arial" panose="020B0604020202020204" pitchFamily="34" charset="0"/>
            </a:endParaRPr>
          </a:p>
        </p:txBody>
      </p:sp>
    </p:spTree>
    <p:extLst>
      <p:ext uri="{BB962C8B-B14F-4D97-AF65-F5344CB8AC3E}">
        <p14:creationId xmlns:p14="http://schemas.microsoft.com/office/powerpoint/2010/main" val="218500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Assessment of the global onshore wind market – current</a:t>
            </a:r>
          </a:p>
        </p:txBody>
      </p:sp>
      <p:sp>
        <p:nvSpPr>
          <p:cNvPr id="4" name="Textplatzhalter 3"/>
          <p:cNvSpPr>
            <a:spLocks noGrp="1"/>
          </p:cNvSpPr>
          <p:nvPr>
            <p:ph type="body" sz="quarter" idx="18"/>
          </p:nvPr>
        </p:nvSpPr>
        <p:spPr>
          <a:xfrm>
            <a:off x="554400" y="1800000"/>
            <a:ext cx="9582238" cy="1196341"/>
          </a:xfrm>
        </p:spPr>
        <p:txBody>
          <a:bodyPr/>
          <a:lstStyle/>
          <a:p>
            <a:r>
              <a:rPr lang="en-GB" dirty="0">
                <a:solidFill>
                  <a:srgbClr val="0B2853"/>
                </a:solidFill>
                <a:cs typeface="Arial" panose="020B0604020202020204" pitchFamily="34" charset="0"/>
              </a:rPr>
              <a:t>The market situation in the onshore wind industry in North America and Asia is increasingly seen as positive, and the assessment of the market in the rest of the world remains positive, despite some losses. Following last year's drop, the values for Europe are now back in the positive range, if only slightly; the mood in Germany is increasingly showing signs of a recovery.</a:t>
            </a:r>
          </a:p>
        </p:txBody>
      </p:sp>
      <p:graphicFrame>
        <p:nvGraphicFramePr>
          <p:cNvPr id="6" name="Diagramm 5"/>
          <p:cNvGraphicFramePr>
            <a:graphicFrameLocks/>
          </p:cNvGraphicFramePr>
          <p:nvPr>
            <p:extLst>
              <p:ext uri="{D42A27DB-BD31-4B8C-83A1-F6EECF244321}">
                <p14:modId xmlns:p14="http://schemas.microsoft.com/office/powerpoint/2010/main" val="506240674"/>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118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a:graphicFrameLocks/>
          </p:cNvGraphicFramePr>
          <p:nvPr>
            <p:extLst>
              <p:ext uri="{D42A27DB-BD31-4B8C-83A1-F6EECF244321}">
                <p14:modId xmlns:p14="http://schemas.microsoft.com/office/powerpoint/2010/main" val="22992364"/>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pPr algn="l" rtl="0"/>
            <a:r>
              <a:rPr lang="en-GB" b="0" i="0" u="none" baseline="0"/>
              <a:t>Assessment of the global onshore wind market – next two years</a:t>
            </a:r>
            <a:endParaRPr lang="en-GB" dirty="0"/>
          </a:p>
        </p:txBody>
      </p:sp>
      <p:sp>
        <p:nvSpPr>
          <p:cNvPr id="4" name="Textplatzhalter 3"/>
          <p:cNvSpPr>
            <a:spLocks noGrp="1"/>
          </p:cNvSpPr>
          <p:nvPr>
            <p:ph type="body" sz="quarter" idx="18"/>
          </p:nvPr>
        </p:nvSpPr>
        <p:spPr>
          <a:xfrm>
            <a:off x="554400" y="1801812"/>
            <a:ext cx="9582238" cy="1258887"/>
          </a:xfrm>
        </p:spPr>
        <p:txBody>
          <a:bodyPr/>
          <a:lstStyle/>
          <a:p>
            <a:r>
              <a:rPr lang="en-GB" dirty="0">
                <a:solidFill>
                  <a:srgbClr val="0B2853"/>
                </a:solidFill>
                <a:cs typeface="Arial" panose="020B0604020202020204" pitchFamily="34" charset="0"/>
              </a:rPr>
              <a:t>Around the world the expectations for the future onshore wind market are optimistic: in Europe, North America, Asia and the rest of the world in particular, the outlook on the market situation is increasingly positive. As for the future of the onshore wind industry in Germany, assessments are now more optimistic again, and for the first time since the spring of 2019 values have returned to the positive range. </a:t>
            </a:r>
          </a:p>
        </p:txBody>
      </p:sp>
    </p:spTree>
    <p:extLst>
      <p:ext uri="{BB962C8B-B14F-4D97-AF65-F5344CB8AC3E}">
        <p14:creationId xmlns:p14="http://schemas.microsoft.com/office/powerpoint/2010/main" val="221417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Assessment of the global onshore wind market – current</a:t>
            </a:r>
            <a:endParaRPr lang="en-GB" dirty="0"/>
          </a:p>
        </p:txBody>
      </p:sp>
      <p:sp>
        <p:nvSpPr>
          <p:cNvPr id="4" name="Textplatzhalter 3"/>
          <p:cNvSpPr>
            <a:spLocks noGrp="1"/>
          </p:cNvSpPr>
          <p:nvPr>
            <p:ph type="body" sz="quarter" idx="18"/>
          </p:nvPr>
        </p:nvSpPr>
        <p:spPr/>
        <p:txBody>
          <a:bodyPr/>
          <a:lstStyle/>
          <a:p>
            <a:r>
              <a:rPr lang="en-GB" dirty="0">
                <a:solidFill>
                  <a:srgbClr val="0B2853"/>
                </a:solidFill>
                <a:cs typeface="Arial" panose="020B0604020202020204" pitchFamily="34" charset="0"/>
              </a:rPr>
              <a:t>Assessments of the offshore wind market situation for Europe, North America and Asia remain in the positive range and are trending slightly upwards; the rest of the world has managed to stop the negative trends seen in the past two surveys. The offshore wind market in Germany has received a positive assessment for the first time since the spring of 2019. </a:t>
            </a:r>
            <a:endParaRPr lang="en-GB" altLang="de-DE" dirty="0">
              <a:solidFill>
                <a:srgbClr val="0B2853"/>
              </a:solidFill>
              <a:cs typeface="Arial" panose="020B0604020202020204"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2405947446"/>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799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Assessment of the global offshore wind market – next two years</a:t>
            </a:r>
            <a:endParaRPr lang="en-GB" dirty="0"/>
          </a:p>
        </p:txBody>
      </p:sp>
      <p:sp>
        <p:nvSpPr>
          <p:cNvPr id="4" name="Textplatzhalter 3"/>
          <p:cNvSpPr>
            <a:spLocks noGrp="1"/>
          </p:cNvSpPr>
          <p:nvPr>
            <p:ph type="body" sz="quarter" idx="18"/>
          </p:nvPr>
        </p:nvSpPr>
        <p:spPr>
          <a:xfrm>
            <a:off x="554400" y="1801812"/>
            <a:ext cx="9582238" cy="1258887"/>
          </a:xfrm>
        </p:spPr>
        <p:txBody>
          <a:bodyPr/>
          <a:lstStyle/>
          <a:p>
            <a:r>
              <a:rPr lang="en-GB" dirty="0">
                <a:solidFill>
                  <a:srgbClr val="0B2853"/>
                </a:solidFill>
                <a:cs typeface="Arial" panose="020B0604020202020204" pitchFamily="34" charset="0"/>
              </a:rPr>
              <a:t>Expectations for the future of offshore wind are very positive: While Europe, Asia and the rest of the world achieved even better results than in the last </a:t>
            </a:r>
            <a:r>
              <a:rPr lang="en-GB" dirty="0" err="1">
                <a:solidFill>
                  <a:srgbClr val="0B2853"/>
                </a:solidFill>
                <a:cs typeface="Arial" panose="020B0604020202020204" pitchFamily="34" charset="0"/>
              </a:rPr>
              <a:t>WEtix</a:t>
            </a:r>
            <a:r>
              <a:rPr lang="en-GB" dirty="0">
                <a:solidFill>
                  <a:srgbClr val="0B2853"/>
                </a:solidFill>
                <a:cs typeface="Arial" panose="020B0604020202020204" pitchFamily="34" charset="0"/>
              </a:rPr>
              <a:t>, North America remains unchanged at a relatively high level. Germany has seen a remarkable recovery throughout the most recent surveys, with results well inside the positive range and the current survey showing the highest values achieved to date.</a:t>
            </a:r>
            <a:endParaRPr lang="en-GB" altLang="de-DE" dirty="0">
              <a:solidFill>
                <a:srgbClr val="0B2853"/>
              </a:solidFill>
              <a:cs typeface="Arial" panose="020B0604020202020204"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308446896"/>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9550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a:graphicFrameLocks/>
          </p:cNvGraphicFramePr>
          <p:nvPr>
            <p:extLst>
              <p:ext uri="{D42A27DB-BD31-4B8C-83A1-F6EECF244321}">
                <p14:modId xmlns:p14="http://schemas.microsoft.com/office/powerpoint/2010/main" val="2413274315"/>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pPr algn="l" rtl="0"/>
            <a:r>
              <a:rPr lang="en-GB" b="0" i="0" u="none" baseline="0"/>
              <a:t>Assessment of the onshore and offshore wind markets in Germany </a:t>
            </a:r>
          </a:p>
          <a:p>
            <a:pPr algn="l" rtl="0"/>
            <a:r>
              <a:rPr lang="en-GB" sz="2000" b="0" i="0" u="none" baseline="0"/>
              <a:t>Comparison current vs. in two years</a:t>
            </a:r>
            <a:endParaRPr lang="en-GB" sz="2000"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The mood in the German wind industry has recovered from some extremely negative values seen in November 2019: the current situation in the onshore wind market has improved and received positive-trending assessments for the coming two years. Looking at the prospective offshore wind market two years from now, Germany has received its best assessment to date.</a:t>
            </a:r>
            <a:endParaRPr lang="en-GB" altLang="de-DE" dirty="0">
              <a:solidFill>
                <a:srgbClr val="0B2853"/>
              </a:solidFill>
              <a:cs typeface="Arial" panose="020B0604020202020204" pitchFamily="34" charset="0"/>
            </a:endParaRPr>
          </a:p>
        </p:txBody>
      </p:sp>
      <p:cxnSp>
        <p:nvCxnSpPr>
          <p:cNvPr id="5" name="Gerader Verbinder 4"/>
          <p:cNvCxnSpPr/>
          <p:nvPr/>
        </p:nvCxnSpPr>
        <p:spPr>
          <a:xfrm>
            <a:off x="5428648" y="4013735"/>
            <a:ext cx="0" cy="243716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640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55625" y="433388"/>
            <a:ext cx="6661604" cy="1047753"/>
          </a:xfrm>
        </p:spPr>
        <p:txBody>
          <a:bodyPr/>
          <a:lstStyle/>
          <a:p>
            <a:pPr algn="l" rtl="0"/>
            <a:r>
              <a:rPr lang="en-GB" b="0" i="0" u="none" baseline="0" dirty="0"/>
              <a:t>Assessment of the onshore and offshore wind market in Europe (incl. D) - </a:t>
            </a:r>
            <a:r>
              <a:rPr lang="en-GB" sz="2000" b="0" i="0" u="none" baseline="0" dirty="0"/>
              <a:t>Comparison current vs. in two years</a:t>
            </a:r>
          </a:p>
        </p:txBody>
      </p:sp>
      <p:sp>
        <p:nvSpPr>
          <p:cNvPr id="4" name="Textplatzhalter 3"/>
          <p:cNvSpPr>
            <a:spLocks noGrp="1"/>
          </p:cNvSpPr>
          <p:nvPr>
            <p:ph type="body" sz="quarter" idx="18"/>
          </p:nvPr>
        </p:nvSpPr>
        <p:spPr>
          <a:xfrm>
            <a:off x="554400" y="1641424"/>
            <a:ext cx="9582238" cy="1254176"/>
          </a:xfrm>
        </p:spPr>
        <p:txBody>
          <a:bodyPr/>
          <a:lstStyle/>
          <a:p>
            <a:pPr algn="l" rtl="0"/>
            <a:r>
              <a:rPr lang="en-GB" b="0" i="1" u="none" baseline="0" dirty="0">
                <a:solidFill>
                  <a:srgbClr val="0B2853"/>
                </a:solidFill>
                <a:cs typeface="Arial" panose="020B0604020202020204" pitchFamily="34" charset="0"/>
              </a:rPr>
              <a:t>In the current survey, the mood in the European onshore wind industry has returned to the positive range, and market assessments for the coming two years reflect a decidedly positive mindset. The assessments of the current situation in the offshore wind industry are likewise trending upwards, achieving the highest value for the coming two years ever since the launch of the </a:t>
            </a:r>
            <a:r>
              <a:rPr lang="en-GB" b="0" i="1" u="none" baseline="0" dirty="0" err="1">
                <a:solidFill>
                  <a:srgbClr val="0B2853"/>
                </a:solidFill>
                <a:cs typeface="Arial" panose="020B0604020202020204" pitchFamily="34" charset="0"/>
              </a:rPr>
              <a:t>WEtix</a:t>
            </a:r>
            <a:r>
              <a:rPr lang="en-GB" b="0" i="1" u="none" baseline="0" dirty="0">
                <a:solidFill>
                  <a:srgbClr val="0B2853"/>
                </a:solidFill>
                <a:cs typeface="Arial" panose="020B0604020202020204" pitchFamily="34" charset="0"/>
              </a:rPr>
              <a:t> surveys.</a:t>
            </a:r>
            <a:endParaRPr lang="en-GB" altLang="de-DE" dirty="0">
              <a:solidFill>
                <a:srgbClr val="0B2853"/>
              </a:solidFill>
              <a:cs typeface="Arial" panose="020B0604020202020204" pitchFamily="34" charset="0"/>
            </a:endParaRPr>
          </a:p>
        </p:txBody>
      </p:sp>
      <p:graphicFrame>
        <p:nvGraphicFramePr>
          <p:cNvPr id="7" name="Diagramm 6"/>
          <p:cNvGraphicFramePr>
            <a:graphicFrameLocks/>
          </p:cNvGraphicFramePr>
          <p:nvPr>
            <p:extLst>
              <p:ext uri="{D42A27DB-BD31-4B8C-83A1-F6EECF244321}">
                <p14:modId xmlns:p14="http://schemas.microsoft.com/office/powerpoint/2010/main" val="1274035832"/>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Gerader Verbinder 8"/>
          <p:cNvCxnSpPr/>
          <p:nvPr/>
        </p:nvCxnSpPr>
        <p:spPr>
          <a:xfrm>
            <a:off x="5428648" y="4013735"/>
            <a:ext cx="0" cy="2437163"/>
          </a:xfrm>
          <a:prstGeom prst="line">
            <a:avLst/>
          </a:prstGeom>
          <a:ln>
            <a:solidFill>
              <a:srgbClr val="65B3E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78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55624" y="433388"/>
            <a:ext cx="6969437" cy="1047753"/>
          </a:xfrm>
        </p:spPr>
        <p:txBody>
          <a:bodyPr/>
          <a:lstStyle/>
          <a:p>
            <a:pPr algn="l" rtl="0"/>
            <a:r>
              <a:rPr lang="en-GB" b="0" i="0" u="none" baseline="0" dirty="0"/>
              <a:t>Assessment of the onshore and offshore wind market in North America  </a:t>
            </a:r>
            <a:r>
              <a:rPr lang="en-GB" sz="2000" b="0" i="0" u="none" baseline="0" dirty="0"/>
              <a:t>Comparison current vs. in two years</a:t>
            </a:r>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In North America, thumbs up for the present wind market as well as the two-year outlook, with an upward trend; the onshore and offshore segments of the wind industry achieved similar values.</a:t>
            </a:r>
            <a:endParaRPr lang="en-GB" altLang="de-DE" dirty="0">
              <a:solidFill>
                <a:srgbClr val="0B2853"/>
              </a:solidFill>
              <a:cs typeface="Arial" panose="020B0604020202020204" pitchFamily="34" charset="0"/>
            </a:endParaRPr>
          </a:p>
        </p:txBody>
      </p:sp>
      <p:graphicFrame>
        <p:nvGraphicFramePr>
          <p:cNvPr id="7" name="Diagramm 6"/>
          <p:cNvGraphicFramePr>
            <a:graphicFrameLocks/>
          </p:cNvGraphicFramePr>
          <p:nvPr>
            <p:extLst>
              <p:ext uri="{D42A27DB-BD31-4B8C-83A1-F6EECF244321}">
                <p14:modId xmlns:p14="http://schemas.microsoft.com/office/powerpoint/2010/main" val="3414329531"/>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Gerader Verbinder 9"/>
          <p:cNvCxnSpPr/>
          <p:nvPr/>
        </p:nvCxnSpPr>
        <p:spPr>
          <a:xfrm>
            <a:off x="5428648" y="4013735"/>
            <a:ext cx="0" cy="2437163"/>
          </a:xfrm>
          <a:prstGeom prst="line">
            <a:avLst/>
          </a:prstGeom>
          <a:ln>
            <a:solidFill>
              <a:srgbClr val="00944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11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Introduction</a:t>
            </a:r>
            <a:endParaRPr lang="en-GB" dirty="0"/>
          </a:p>
          <a:p>
            <a:pPr algn="l" rtl="0"/>
            <a:r>
              <a:rPr lang="en-GB" sz="2000" b="0" i="0" u="none" baseline="0"/>
              <a:t>OVERVIEW &amp; PARTICIPATION</a:t>
            </a:r>
            <a:endParaRPr lang="en-GB" sz="2000" dirty="0"/>
          </a:p>
        </p:txBody>
      </p:sp>
      <p:sp>
        <p:nvSpPr>
          <p:cNvPr id="6" name="Textplatzhalter 5"/>
          <p:cNvSpPr>
            <a:spLocks noGrp="1"/>
          </p:cNvSpPr>
          <p:nvPr>
            <p:ph type="body" sz="quarter" idx="16"/>
          </p:nvPr>
        </p:nvSpPr>
        <p:spPr>
          <a:xfrm>
            <a:off x="567898" y="5759244"/>
            <a:ext cx="9565115" cy="1009856"/>
          </a:xfrm>
        </p:spPr>
        <p:txBody>
          <a:bodyPr/>
          <a:lstStyle/>
          <a:p>
            <a:pPr marL="0" indent="0" algn="l" rtl="0">
              <a:buNone/>
            </a:pPr>
            <a:r>
              <a:rPr lang="en-GB" sz="1100" b="0" i="0" u="none" kern="0" baseline="0">
                <a:solidFill>
                  <a:srgbClr val="0B2853"/>
                </a:solidFill>
                <a:latin typeface="Arial" panose="020B0604020202020204" pitchFamily="34" charset="0"/>
                <a:cs typeface="Arial" panose="020B0604020202020204" pitchFamily="34" charset="0"/>
              </a:rPr>
              <a:t>Representativeness was determined based on the following categories: Regional distribution, activities across the value chain, coverage of different production areas, onshore and offshore segments, position of respondent. The distribution of response rates (based on IP addresses) across countries and regions corresponds to the market volume of the respective country or region while accounting for the onshore and offshore segments. This ensures a high level of representativeness. The only exception is China which, due to its relatively isolated market and low response rate, is proportionally underrepresented compared to the rest of the Asia region. This statement relates to existing onshore and offshore capacities as well as the importance, or market share, of the wind industry (turbines, towers, foundations, projects, development, etc.).</a:t>
            </a:r>
          </a:p>
          <a:p>
            <a:pPr marL="0" indent="0" algn="l" rtl="0">
              <a:buNone/>
            </a:pPr>
            <a:endParaRPr lang="en-GB" sz="1100" dirty="0"/>
          </a:p>
        </p:txBody>
      </p:sp>
      <p:sp>
        <p:nvSpPr>
          <p:cNvPr id="8" name="Textplatzhalter 7"/>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The sixth edition of the industry’s mood barometer once again enjoyed strong participation, despite the postponement of the trade fair. The share of fully completed questionnaires remains at a high level. Representativeness therefore continues to be high.</a:t>
            </a:r>
          </a:p>
        </p:txBody>
      </p:sp>
      <p:graphicFrame>
        <p:nvGraphicFramePr>
          <p:cNvPr id="7" name="Tabelle 6"/>
          <p:cNvGraphicFramePr>
            <a:graphicFrameLocks noGrp="1"/>
          </p:cNvGraphicFramePr>
          <p:nvPr>
            <p:extLst>
              <p:ext uri="{D42A27DB-BD31-4B8C-83A1-F6EECF244321}">
                <p14:modId xmlns:p14="http://schemas.microsoft.com/office/powerpoint/2010/main" val="3306017737"/>
              </p:ext>
            </p:extLst>
          </p:nvPr>
        </p:nvGraphicFramePr>
        <p:xfrm>
          <a:off x="567898" y="3059244"/>
          <a:ext cx="9582960" cy="27000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xmlns="" val="20000"/>
                    </a:ext>
                  </a:extLst>
                </a:gridCol>
                <a:gridCol w="2138680">
                  <a:extLst>
                    <a:ext uri="{9D8B030D-6E8A-4147-A177-3AD203B41FA5}">
                      <a16:colId xmlns:a16="http://schemas.microsoft.com/office/drawing/2014/main" xmlns="" val="20001"/>
                    </a:ext>
                  </a:extLst>
                </a:gridCol>
                <a:gridCol w="1206000">
                  <a:extLst>
                    <a:ext uri="{9D8B030D-6E8A-4147-A177-3AD203B41FA5}">
                      <a16:colId xmlns:a16="http://schemas.microsoft.com/office/drawing/2014/main" xmlns="" val="20002"/>
                    </a:ext>
                  </a:extLst>
                </a:gridCol>
                <a:gridCol w="1206000">
                  <a:extLst>
                    <a:ext uri="{9D8B030D-6E8A-4147-A177-3AD203B41FA5}">
                      <a16:colId xmlns:a16="http://schemas.microsoft.com/office/drawing/2014/main" xmlns="" val="20003"/>
                    </a:ext>
                  </a:extLst>
                </a:gridCol>
                <a:gridCol w="1206000">
                  <a:extLst>
                    <a:ext uri="{9D8B030D-6E8A-4147-A177-3AD203B41FA5}">
                      <a16:colId xmlns:a16="http://schemas.microsoft.com/office/drawing/2014/main" xmlns="" val="20004"/>
                    </a:ext>
                  </a:extLst>
                </a:gridCol>
                <a:gridCol w="1206000">
                  <a:extLst>
                    <a:ext uri="{9D8B030D-6E8A-4147-A177-3AD203B41FA5}">
                      <a16:colId xmlns:a16="http://schemas.microsoft.com/office/drawing/2014/main" xmlns="" val="20005"/>
                    </a:ext>
                  </a:extLst>
                </a:gridCol>
                <a:gridCol w="1206000">
                  <a:extLst>
                    <a:ext uri="{9D8B030D-6E8A-4147-A177-3AD203B41FA5}">
                      <a16:colId xmlns:a16="http://schemas.microsoft.com/office/drawing/2014/main" xmlns="" val="20006"/>
                    </a:ext>
                  </a:extLst>
                </a:gridCol>
                <a:gridCol w="1206000">
                  <a:extLst>
                    <a:ext uri="{9D8B030D-6E8A-4147-A177-3AD203B41FA5}">
                      <a16:colId xmlns:a16="http://schemas.microsoft.com/office/drawing/2014/main" xmlns="" val="20007"/>
                    </a:ext>
                  </a:extLst>
                </a:gridCol>
              </a:tblGrid>
              <a:tr h="432000">
                <a:tc>
                  <a:txBody>
                    <a:bodyPr/>
                    <a:lstStyle/>
                    <a:p>
                      <a:pPr algn="l" rtl="0"/>
                      <a:r>
                        <a:rPr lang="en-GB" sz="1100" b="1" i="0" u="none" baseline="0">
                          <a:latin typeface="Century Gothic" panose="020B0502020202020204" pitchFamily="34" charset="0"/>
                        </a:rPr>
                        <a:t>#</a:t>
                      </a:r>
                      <a:endParaRPr lang="en-GB" sz="1100" noProof="0" dirty="0">
                        <a:latin typeface="Century Gothic" panose="020B0502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82E5C"/>
                    </a:solidFill>
                  </a:tcPr>
                </a:tc>
                <a:tc>
                  <a:txBody>
                    <a:bodyPr/>
                    <a:lstStyle/>
                    <a:p>
                      <a:pPr algn="l" rtl="0"/>
                      <a:r>
                        <a:rPr lang="en-GB" sz="1100" b="1" i="0" u="none" baseline="0">
                          <a:latin typeface="Century Gothic" panose="020B0502020202020204" pitchFamily="34" charset="0"/>
                        </a:rPr>
                        <a:t>Survey period</a:t>
                      </a:r>
                      <a:endParaRPr lang="en-GB" sz="1100" noProof="0" dirty="0">
                        <a:latin typeface="Century Gothic" panose="020B0502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82E5C"/>
                    </a:solidFill>
                  </a:tcPr>
                </a:tc>
                <a:tc>
                  <a:txBody>
                    <a:bodyPr/>
                    <a:lstStyle/>
                    <a:p>
                      <a:pPr marL="0" indent="0" algn="ctr" rtl="0"/>
                      <a:r>
                        <a:rPr lang="en-GB" sz="1100" b="1" i="0" u="none" baseline="0">
                          <a:latin typeface="Century Gothic" panose="020B0502020202020204" pitchFamily="34" charset="0"/>
                        </a:rPr>
                        <a:t>Visitors</a:t>
                      </a:r>
                      <a:endParaRPr lang="en-GB" sz="1100" noProof="0" dirty="0">
                        <a:latin typeface="Century Gothic" panose="020B0502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82E5C"/>
                    </a:solidFill>
                  </a:tcPr>
                </a:tc>
                <a:tc>
                  <a:txBody>
                    <a:bodyPr/>
                    <a:lstStyle/>
                    <a:p>
                      <a:pPr marL="0" indent="0" algn="ctr" rtl="0"/>
                      <a:r>
                        <a:rPr lang="en-GB" sz="1100" b="1" i="0" u="none" baseline="0">
                          <a:latin typeface="Century Gothic" panose="020B0502020202020204" pitchFamily="34" charset="0"/>
                        </a:rPr>
                        <a:t>Survey started</a:t>
                      </a:r>
                      <a:endParaRPr lang="en-GB" sz="1100" noProof="0" dirty="0">
                        <a:latin typeface="Century Gothic" panose="020B0502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82E5C"/>
                    </a:solidFill>
                  </a:tcPr>
                </a:tc>
                <a:tc>
                  <a:txBody>
                    <a:bodyPr/>
                    <a:lstStyle/>
                    <a:p>
                      <a:pPr algn="ctr" rtl="0"/>
                      <a:r>
                        <a:rPr lang="en-GB" sz="1100" b="1" i="0" u="none" baseline="0">
                          <a:latin typeface="Century Gothic" panose="020B0502020202020204" pitchFamily="34" charset="0"/>
                        </a:rPr>
                        <a:t>Survey completed</a:t>
                      </a:r>
                      <a:endParaRPr lang="en-GB" sz="1100" noProof="0" dirty="0">
                        <a:latin typeface="Century Gothic" panose="020B0502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82E5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i="0" u="none" baseline="0">
                          <a:latin typeface="Century Gothic" panose="020B0502020202020204" pitchFamily="34" charset="0"/>
                        </a:rPr>
                        <a:t>Visitor participation rate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82E5C"/>
                    </a:solidFill>
                  </a:tcPr>
                </a:tc>
                <a:tc>
                  <a:txBody>
                    <a:bodyPr/>
                    <a:lstStyle/>
                    <a:p>
                      <a:pPr algn="ctr" rtl="0"/>
                      <a:r>
                        <a:rPr lang="en-GB" sz="1100" b="1" i="0" u="none" baseline="0">
                          <a:latin typeface="Century Gothic" panose="020B0502020202020204" pitchFamily="34" charset="0"/>
                        </a:rPr>
                        <a:t>Visitor completion rate</a:t>
                      </a:r>
                      <a:endParaRPr lang="en-GB" sz="1100" noProof="0" dirty="0">
                        <a:latin typeface="Century Gothic" panose="020B0502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82E5C"/>
                    </a:solidFill>
                  </a:tcPr>
                </a:tc>
                <a:tc>
                  <a:txBody>
                    <a:bodyPr/>
                    <a:lstStyle/>
                    <a:p>
                      <a:pPr algn="ctr" rtl="0"/>
                      <a:r>
                        <a:rPr lang="en-GB" sz="1100" b="1" i="0" u="none" baseline="0">
                          <a:latin typeface="Century Gothic" panose="020B0502020202020204" pitchFamily="34" charset="0"/>
                        </a:rPr>
                        <a:t>Survey </a:t>
                      </a:r>
                    </a:p>
                    <a:p>
                      <a:pPr algn="ctr" rtl="0"/>
                      <a:r>
                        <a:rPr lang="en-GB" sz="1100" b="1" i="0" u="none" baseline="0">
                          <a:latin typeface="Century Gothic" panose="020B0502020202020204" pitchFamily="34" charset="0"/>
                        </a:rPr>
                        <a:t>completion rate</a:t>
                      </a:r>
                      <a:endParaRPr lang="en-GB" sz="1100" noProof="0" dirty="0">
                        <a:latin typeface="Century Gothic" panose="020B0502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82E5C"/>
                    </a:solidFill>
                  </a:tcPr>
                </a:tc>
                <a:extLst>
                  <a:ext uri="{0D108BD9-81ED-4DB2-BD59-A6C34878D82A}">
                    <a16:rowId xmlns:a16="http://schemas.microsoft.com/office/drawing/2014/main" xmlns="" val="10000"/>
                  </a:ext>
                </a:extLst>
              </a:tr>
              <a:tr h="324000">
                <a:tc>
                  <a:txBody>
                    <a:bodyPr/>
                    <a:lstStyle/>
                    <a:p>
                      <a:pPr algn="l" defTabSz="911225" rtl="0">
                        <a:tabLst>
                          <a:tab pos="5468938" algn="r"/>
                        </a:tabLst>
                      </a:pPr>
                      <a:r>
                        <a:rPr lang="en-GB" sz="1050" b="0" i="0" u="none" baseline="0">
                          <a:solidFill>
                            <a:schemeClr val="tx1"/>
                          </a:solidFill>
                          <a:latin typeface="Century Gothic" panose="020B0502020202020204" pitchFamily="34" charset="0"/>
                        </a:rPr>
                        <a:t>1</a:t>
                      </a:r>
                      <a:endParaRPr lang="en-GB" sz="1050" i="0" noProof="0" dirty="0">
                        <a:solidFill>
                          <a:schemeClr val="tx1"/>
                        </a:solidFill>
                        <a:latin typeface="Century Gothic" panose="020B0502020202020204" pitchFamily="34" charset="0"/>
                      </a:endParaRPr>
                    </a:p>
                  </a:txBody>
                  <a:tcPr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defTabSz="911225" rtl="0">
                        <a:tabLst>
                          <a:tab pos="5468938" algn="r"/>
                        </a:tabLst>
                      </a:pPr>
                      <a:r>
                        <a:rPr lang="en-GB" sz="1200" b="0" i="0" u="none" baseline="0">
                          <a:solidFill>
                            <a:schemeClr val="tx1"/>
                          </a:solidFill>
                          <a:latin typeface="Century Gothic" panose="020B0502020202020204" pitchFamily="34" charset="0"/>
                        </a:rPr>
                        <a:t>Q2 2018 </a:t>
                      </a:r>
                      <a:r>
                        <a:rPr lang="en-GB" sz="1050" b="0" i="0" u="none" baseline="0">
                          <a:solidFill>
                            <a:schemeClr val="tx1"/>
                          </a:solidFill>
                          <a:latin typeface="Century Gothic" panose="020B0502020202020204" pitchFamily="34" charset="0"/>
                        </a:rPr>
                        <a:t>(16/03 – 19/04/2018)</a:t>
                      </a:r>
                      <a:endParaRPr lang="en-GB" sz="1050" i="0" noProof="0" dirty="0">
                        <a:solidFill>
                          <a:schemeClr val="tx1"/>
                        </a:solidFill>
                        <a:latin typeface="Century Gothic" panose="020B0502020202020204" pitchFamily="34" charset="0"/>
                      </a:endParaRPr>
                    </a:p>
                  </a:txBody>
                  <a:tcPr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1,952</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1,187</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674</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61%</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35%</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57%</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324000">
                <a:tc>
                  <a:txBody>
                    <a:bodyPr/>
                    <a:lstStyle/>
                    <a:p>
                      <a:pPr algn="l" rtl="0">
                        <a:tabLst>
                          <a:tab pos="5468938" algn="r"/>
                        </a:tabLst>
                      </a:pPr>
                      <a:r>
                        <a:rPr lang="en-GB" sz="1200" b="0" i="0" u="none" baseline="0">
                          <a:solidFill>
                            <a:schemeClr val="tx1"/>
                          </a:solidFill>
                          <a:latin typeface="Century Gothic" panose="020B0502020202020204" pitchFamily="34" charset="0"/>
                        </a:rPr>
                        <a:t>2</a:t>
                      </a:r>
                      <a:endParaRPr lang="en-GB" sz="1200" i="0" noProof="0" dirty="0">
                        <a:solidFill>
                          <a:schemeClr val="tx1"/>
                        </a:solidFill>
                        <a:latin typeface="Century Gothic" panose="020B0502020202020204" pitchFamily="34" charset="0"/>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a:tabLst>
                          <a:tab pos="5468938" algn="r"/>
                        </a:tabLst>
                      </a:pPr>
                      <a:r>
                        <a:rPr lang="en-GB" sz="1200" b="0" i="0" u="none" baseline="0">
                          <a:solidFill>
                            <a:schemeClr val="tx1"/>
                          </a:solidFill>
                          <a:latin typeface="Century Gothic" panose="020B0502020202020204" pitchFamily="34" charset="0"/>
                        </a:rPr>
                        <a:t>Q4 2018 </a:t>
                      </a:r>
                      <a:r>
                        <a:rPr lang="en-GB" sz="1050" b="0" i="0" u="none" baseline="0">
                          <a:solidFill>
                            <a:schemeClr val="tx1"/>
                          </a:solidFill>
                          <a:latin typeface="Century Gothic" panose="020B0502020202020204" pitchFamily="34" charset="0"/>
                        </a:rPr>
                        <a:t>(25/09 – 09/11/2018)</a:t>
                      </a:r>
                      <a:endParaRPr lang="en-GB" sz="1200" i="0" noProof="0" dirty="0">
                        <a:solidFill>
                          <a:schemeClr val="tx1"/>
                        </a:solidFill>
                        <a:latin typeface="Century Gothic" panose="020B0502020202020204" pitchFamily="34" charset="0"/>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defTabSz="452438" rtl="0"/>
                      <a:r>
                        <a:rPr lang="en-GB" sz="1200" b="0" i="0" u="none" baseline="0">
                          <a:solidFill>
                            <a:schemeClr val="tx1"/>
                          </a:solidFill>
                          <a:latin typeface="Century Gothic" panose="020B0502020202020204" pitchFamily="34" charset="0"/>
                        </a:rPr>
                        <a:t>2,414</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1,655</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958</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69%</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40%</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58%</a:t>
                      </a:r>
                      <a:endParaRPr lang="en-GB" sz="120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324000">
                <a:tc>
                  <a:txBody>
                    <a:bodyPr/>
                    <a:lstStyle/>
                    <a:p>
                      <a:pPr algn="l" rtl="0">
                        <a:tabLst>
                          <a:tab pos="5468938" algn="r"/>
                        </a:tabLst>
                      </a:pPr>
                      <a:r>
                        <a:rPr lang="en-GB" sz="1050" b="0" i="0" u="none" kern="1200" baseline="0">
                          <a:solidFill>
                            <a:schemeClr val="tx1"/>
                          </a:solidFill>
                          <a:latin typeface="Century Gothic" panose="020B0502020202020204" pitchFamily="34" charset="0"/>
                          <a:ea typeface="+mn-ea"/>
                          <a:cs typeface="+mn-cs"/>
                        </a:rPr>
                        <a:t>3</a:t>
                      </a:r>
                      <a:endParaRPr lang="en-GB" sz="1050" i="0" kern="1200" baseline="0" noProof="0" dirty="0">
                        <a:solidFill>
                          <a:schemeClr val="tx1"/>
                        </a:solidFill>
                        <a:latin typeface="Century Gothic" panose="020B0502020202020204" pitchFamily="34" charset="0"/>
                        <a:ea typeface="+mn-ea"/>
                        <a:cs typeface="+mn-cs"/>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a:tabLst>
                          <a:tab pos="5468938" algn="r"/>
                        </a:tabLst>
                      </a:pPr>
                      <a:r>
                        <a:rPr lang="en-GB" sz="1200" b="0" i="0" u="none" baseline="0">
                          <a:solidFill>
                            <a:schemeClr val="tx1"/>
                          </a:solidFill>
                          <a:latin typeface="Century Gothic" panose="020B0502020202020204" pitchFamily="34" charset="0"/>
                        </a:rPr>
                        <a:t>Q2 </a:t>
                      </a:r>
                      <a:r>
                        <a:rPr lang="en-GB" sz="1200" b="0" i="0" u="none" kern="1200" baseline="0">
                          <a:solidFill>
                            <a:schemeClr val="tx1"/>
                          </a:solidFill>
                          <a:latin typeface="Century Gothic" panose="020B0502020202020204" pitchFamily="34" charset="0"/>
                          <a:ea typeface="+mn-ea"/>
                          <a:cs typeface="+mn-cs"/>
                        </a:rPr>
                        <a:t>2019 </a:t>
                      </a:r>
                      <a:r>
                        <a:rPr lang="en-GB" sz="1050" b="0" i="0" u="none" kern="1200" baseline="0">
                          <a:solidFill>
                            <a:schemeClr val="tx1"/>
                          </a:solidFill>
                          <a:latin typeface="Century Gothic" panose="020B0502020202020204" pitchFamily="34" charset="0"/>
                          <a:ea typeface="+mn-ea"/>
                          <a:cs typeface="+mn-cs"/>
                        </a:rPr>
                        <a:t>(02/04 – 13/05/019)</a:t>
                      </a:r>
                      <a:endParaRPr lang="en-GB" sz="1050" i="0" kern="1200" baseline="0" noProof="0" dirty="0">
                        <a:solidFill>
                          <a:schemeClr val="tx1"/>
                        </a:solidFill>
                        <a:latin typeface="Century Gothic" panose="020B0502020202020204" pitchFamily="34" charset="0"/>
                        <a:ea typeface="+mn-ea"/>
                        <a:cs typeface="+mn-cs"/>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2,299</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1,254</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817</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55%</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36%</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65%</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324000">
                <a:tc>
                  <a:txBody>
                    <a:bodyPr/>
                    <a:lstStyle/>
                    <a:p>
                      <a:pPr algn="l" rtl="0">
                        <a:tabLst>
                          <a:tab pos="5468938" algn="r"/>
                        </a:tabLst>
                      </a:pPr>
                      <a:r>
                        <a:rPr lang="en-GB" sz="1050" b="0" i="0" u="none" kern="1200" baseline="0">
                          <a:solidFill>
                            <a:schemeClr val="tx1"/>
                          </a:solidFill>
                          <a:latin typeface="Century Gothic" panose="020B0502020202020204" pitchFamily="34" charset="0"/>
                          <a:ea typeface="+mn-ea"/>
                          <a:cs typeface="+mn-cs"/>
                        </a:rPr>
                        <a:t>4</a:t>
                      </a:r>
                      <a:endParaRPr lang="en-GB" sz="1050" i="0" kern="1200" baseline="0" noProof="0" dirty="0">
                        <a:solidFill>
                          <a:schemeClr val="tx1"/>
                        </a:solidFill>
                        <a:latin typeface="Century Gothic" panose="020B0502020202020204" pitchFamily="34" charset="0"/>
                        <a:ea typeface="+mn-ea"/>
                        <a:cs typeface="+mn-cs"/>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a:tabLst>
                          <a:tab pos="5468938" algn="r"/>
                        </a:tabLst>
                      </a:pPr>
                      <a:r>
                        <a:rPr lang="en-GB" sz="1200" b="0" i="0" u="none" baseline="0">
                          <a:solidFill>
                            <a:schemeClr val="tx1"/>
                          </a:solidFill>
                          <a:latin typeface="Century Gothic" panose="020B0502020202020204" pitchFamily="34" charset="0"/>
                        </a:rPr>
                        <a:t>Q4 </a:t>
                      </a:r>
                      <a:r>
                        <a:rPr lang="en-GB" sz="1200" b="0" i="0" u="none" kern="1200" baseline="0">
                          <a:solidFill>
                            <a:schemeClr val="tx1"/>
                          </a:solidFill>
                          <a:latin typeface="Century Gothic" panose="020B0502020202020204" pitchFamily="34" charset="0"/>
                          <a:ea typeface="+mn-ea"/>
                          <a:cs typeface="+mn-cs"/>
                        </a:rPr>
                        <a:t>2019 </a:t>
                      </a:r>
                      <a:r>
                        <a:rPr lang="en-GB" sz="1050" b="0" i="0" u="none" kern="1200" baseline="0">
                          <a:solidFill>
                            <a:schemeClr val="tx1"/>
                          </a:solidFill>
                          <a:latin typeface="Century Gothic" panose="020B0502020202020204" pitchFamily="34" charset="0"/>
                          <a:ea typeface="+mn-ea"/>
                          <a:cs typeface="+mn-cs"/>
                        </a:rPr>
                        <a:t>(23/10 – 30/11/2019)</a:t>
                      </a:r>
                      <a:endParaRPr lang="en-GB" sz="1050" i="0" kern="1200" baseline="0" noProof="0" dirty="0">
                        <a:solidFill>
                          <a:schemeClr val="tx1"/>
                        </a:solidFill>
                        <a:latin typeface="Century Gothic" panose="020B0502020202020204" pitchFamily="34" charset="0"/>
                        <a:ea typeface="+mn-ea"/>
                        <a:cs typeface="+mn-cs"/>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1,582</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1,026</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712</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65%</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45%</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kern="1200" baseline="0">
                          <a:solidFill>
                            <a:schemeClr val="tx1"/>
                          </a:solidFill>
                          <a:latin typeface="Century Gothic" panose="020B0502020202020204" pitchFamily="34" charset="0"/>
                          <a:ea typeface="+mn-ea"/>
                          <a:cs typeface="+mn-cs"/>
                        </a:rPr>
                        <a:t>70%</a:t>
                      </a:r>
                      <a:endParaRPr lang="en-GB" sz="1200" i="0" kern="1200" noProof="0" dirty="0">
                        <a:solidFill>
                          <a:schemeClr val="tx1"/>
                        </a:solidFill>
                        <a:latin typeface="Century Gothic" panose="020B0502020202020204" pitchFamily="34" charset="0"/>
                        <a:ea typeface="+mn-ea"/>
                        <a:cs typeface="+mn-cs"/>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324000">
                <a:tc>
                  <a:txBody>
                    <a:bodyPr/>
                    <a:lstStyle/>
                    <a:p>
                      <a:pPr algn="l" rtl="0">
                        <a:tabLst>
                          <a:tab pos="5468938" algn="r"/>
                        </a:tabLst>
                      </a:pPr>
                      <a:r>
                        <a:rPr lang="en-GB" sz="1050" b="0" i="0" u="none" kern="1200" baseline="0">
                          <a:solidFill>
                            <a:schemeClr val="tx1"/>
                          </a:solidFill>
                          <a:latin typeface="Century Gothic" panose="020B0502020202020204" pitchFamily="34" charset="0"/>
                          <a:ea typeface="+mn-ea"/>
                          <a:cs typeface="+mn-cs"/>
                        </a:rPr>
                        <a:t>5</a:t>
                      </a:r>
                      <a:endParaRPr lang="en-GB" sz="1050" i="0" kern="1200" baseline="0" noProof="0" dirty="0">
                        <a:solidFill>
                          <a:schemeClr val="tx1"/>
                        </a:solidFill>
                        <a:latin typeface="Century Gothic" panose="020B0502020202020204" pitchFamily="34" charset="0"/>
                        <a:ea typeface="+mn-ea"/>
                        <a:cs typeface="+mn-cs"/>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a:tabLst>
                          <a:tab pos="5468938" algn="r"/>
                        </a:tabLst>
                      </a:pPr>
                      <a:r>
                        <a:rPr lang="en-GB" sz="1200" b="0" i="0" u="none" baseline="0">
                          <a:solidFill>
                            <a:schemeClr val="tx1"/>
                          </a:solidFill>
                          <a:latin typeface="Century Gothic" panose="020B0502020202020204" pitchFamily="34" charset="0"/>
                        </a:rPr>
                        <a:t>Q2 2020 </a:t>
                      </a:r>
                      <a:r>
                        <a:rPr lang="en-GB" sz="1050" b="0" i="0" u="none" kern="1200" baseline="0">
                          <a:solidFill>
                            <a:schemeClr val="tx1"/>
                          </a:solidFill>
                          <a:latin typeface="Century Gothic" panose="020B0502020202020204" pitchFamily="34" charset="0"/>
                          <a:ea typeface="+mn-ea"/>
                          <a:cs typeface="+mn-cs"/>
                        </a:rPr>
                        <a:t>(17/03 – 29/04/2020)</a:t>
                      </a:r>
                      <a:endParaRPr lang="en-GB" sz="1050" i="0" kern="1200" baseline="0" noProof="0" dirty="0">
                        <a:solidFill>
                          <a:schemeClr val="tx1"/>
                        </a:solidFill>
                        <a:latin typeface="Century Gothic" panose="020B0502020202020204" pitchFamily="34" charset="0"/>
                        <a:ea typeface="+mn-ea"/>
                        <a:cs typeface="+mn-cs"/>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1,867</a:t>
                      </a:r>
                      <a:endParaRPr lang="en-GB" sz="1200" b="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1,156</a:t>
                      </a:r>
                      <a:endParaRPr lang="en-GB" sz="1200" b="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782</a:t>
                      </a:r>
                      <a:endParaRPr lang="en-GB" sz="1200" b="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62%</a:t>
                      </a:r>
                      <a:endParaRPr lang="en-GB" sz="1200" b="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42%</a:t>
                      </a:r>
                      <a:endParaRPr lang="en-GB" sz="1200" b="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en-GB" sz="1200" b="0" i="0" u="none" baseline="0">
                          <a:solidFill>
                            <a:schemeClr val="tx1"/>
                          </a:solidFill>
                          <a:latin typeface="Century Gothic" panose="020B0502020202020204" pitchFamily="34" charset="0"/>
                        </a:rPr>
                        <a:t>68%</a:t>
                      </a:r>
                      <a:endParaRPr lang="en-GB" sz="1200" b="0" i="0" noProof="0" dirty="0">
                        <a:solidFill>
                          <a:schemeClr val="tx1"/>
                        </a:solidFill>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324000">
                <a:tc>
                  <a:txBody>
                    <a:bodyPr/>
                    <a:lstStyle/>
                    <a:p>
                      <a:pPr algn="l" rtl="0">
                        <a:tabLst>
                          <a:tab pos="5468938" algn="r"/>
                        </a:tabLst>
                      </a:pPr>
                      <a:r>
                        <a:rPr lang="en-GB" sz="1050" b="0" i="0" u="none" kern="1200" baseline="0">
                          <a:solidFill>
                            <a:schemeClr val="dk1"/>
                          </a:solidFill>
                          <a:latin typeface="Century Gothic" panose="020B0502020202020204" pitchFamily="34" charset="0"/>
                          <a:ea typeface="+mn-ea"/>
                          <a:cs typeface="+mn-cs"/>
                        </a:rPr>
                        <a:t>6</a:t>
                      </a:r>
                      <a:endParaRPr lang="en-GB" sz="1050" i="0" kern="1200" baseline="0" noProof="0" dirty="0">
                        <a:solidFill>
                          <a:schemeClr val="dk1"/>
                        </a:solidFill>
                        <a:latin typeface="Century Gothic" panose="020B0502020202020204" pitchFamily="34" charset="0"/>
                        <a:ea typeface="+mn-ea"/>
                        <a:cs typeface="+mn-cs"/>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rtl="0">
                        <a:tabLst>
                          <a:tab pos="5468938" algn="r"/>
                        </a:tabLst>
                      </a:pPr>
                      <a:r>
                        <a:rPr lang="en-GB" sz="1200" b="0" i="0" u="none" baseline="0">
                          <a:latin typeface="Century Gothic" panose="020B0502020202020204" pitchFamily="34" charset="0"/>
                        </a:rPr>
                        <a:t>Q4 2020 </a:t>
                      </a:r>
                      <a:r>
                        <a:rPr lang="en-GB" sz="1050" b="0" i="0" u="none" kern="1200" baseline="0">
                          <a:solidFill>
                            <a:schemeClr val="dk1"/>
                          </a:solidFill>
                          <a:latin typeface="Century Gothic" panose="020B0502020202020204" pitchFamily="34" charset="0"/>
                          <a:ea typeface="+mn-ea"/>
                          <a:cs typeface="+mn-cs"/>
                        </a:rPr>
                        <a:t>(27/08 – 16/10/2020)</a:t>
                      </a:r>
                      <a:endParaRPr lang="en-GB" sz="1050" i="0" kern="1200" baseline="0" noProof="0" dirty="0">
                        <a:solidFill>
                          <a:schemeClr val="dk1"/>
                        </a:solidFill>
                        <a:latin typeface="Century Gothic" panose="020B0502020202020204" pitchFamily="34" charset="0"/>
                        <a:ea typeface="+mn-ea"/>
                        <a:cs typeface="+mn-cs"/>
                      </a:endParaRPr>
                    </a:p>
                  </a:txBody>
                  <a:tcPr marT="0" marB="0" anchor="ctr">
                    <a:lnL w="12700" cmpd="sng">
                      <a:noFill/>
                    </a:lnL>
                    <a:lnR w="12700" cmpd="sng">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en-GB" sz="1200" b="0" i="0" u="none" baseline="0">
                          <a:latin typeface="Century Gothic" panose="020B0502020202020204" pitchFamily="34" charset="0"/>
                        </a:rPr>
                        <a:t>2,517</a:t>
                      </a:r>
                      <a:endParaRPr lang="en-GB" sz="1200" b="0" i="0" noProof="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en-GB" sz="1200" b="0" i="0" u="none" baseline="0">
                          <a:latin typeface="Century Gothic" panose="020B0502020202020204" pitchFamily="34" charset="0"/>
                        </a:rPr>
                        <a:t>1,277</a:t>
                      </a:r>
                      <a:endParaRPr lang="en-GB" sz="1200" b="0" i="0" noProof="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en-GB" sz="1200" b="0" i="0" u="none" baseline="0">
                          <a:latin typeface="Century Gothic" panose="020B0502020202020204" pitchFamily="34" charset="0"/>
                        </a:rPr>
                        <a:t>865</a:t>
                      </a:r>
                      <a:endParaRPr lang="en-GB" sz="1200" b="0" i="0" noProof="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en-GB" sz="1200" b="0" i="0" u="none" baseline="0">
                          <a:latin typeface="Century Gothic" panose="020B0502020202020204" pitchFamily="34" charset="0"/>
                        </a:rPr>
                        <a:t>51%</a:t>
                      </a:r>
                      <a:endParaRPr lang="en-GB" sz="1200" b="0" i="0" noProof="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en-GB" sz="1200" b="0" i="0" u="none" baseline="0">
                          <a:latin typeface="Century Gothic" panose="020B0502020202020204" pitchFamily="34" charset="0"/>
                        </a:rPr>
                        <a:t>34%</a:t>
                      </a:r>
                      <a:endParaRPr lang="en-GB" sz="1200" b="0" i="0" noProof="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en-GB" sz="1200" b="0" i="0" u="none" baseline="0">
                          <a:latin typeface="Century Gothic" panose="020B0502020202020204" pitchFamily="34" charset="0"/>
                        </a:rPr>
                        <a:t>68%</a:t>
                      </a:r>
                      <a:endParaRPr lang="en-GB" sz="1200" b="0" i="0" noProof="0" dirty="0">
                        <a:latin typeface="Century Gothic" panose="020B0502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10006"/>
                  </a:ext>
                </a:extLst>
              </a:tr>
              <a:tr h="324000">
                <a:tc>
                  <a:txBody>
                    <a:bodyPr/>
                    <a:lstStyle/>
                    <a:p>
                      <a:endParaRPr lang="en-GB" sz="1200" b="1" i="1" noProof="0" dirty="0">
                        <a:solidFill>
                          <a:srgbClr val="182E5C"/>
                        </a:solidFill>
                        <a:latin typeface="Century Gothic" panose="020B0502020202020204" pitchFamily="34" charset="0"/>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l" rtl="0"/>
                      <a:r>
                        <a:rPr lang="en-GB" sz="1200" b="1" i="1" u="none" baseline="0">
                          <a:solidFill>
                            <a:srgbClr val="182E5C"/>
                          </a:solidFill>
                          <a:latin typeface="Century Gothic" panose="020B0502020202020204" pitchFamily="34" charset="0"/>
                        </a:rPr>
                        <a:t>Total</a:t>
                      </a:r>
                      <a:endParaRPr lang="en-GB" sz="1200" b="1" i="1" noProof="0" dirty="0">
                        <a:solidFill>
                          <a:srgbClr val="182E5C"/>
                        </a:solidFill>
                        <a:latin typeface="Century Gothic" panose="020B0502020202020204" pitchFamily="34" charset="0"/>
                      </a:endParaRP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a:r>
                        <a:rPr lang="en-GB" sz="1200" b="1" i="1" u="none" baseline="0">
                          <a:solidFill>
                            <a:srgbClr val="182E5C"/>
                          </a:solidFill>
                          <a:latin typeface="Century Gothic" panose="020B0502020202020204" pitchFamily="34" charset="0"/>
                        </a:rPr>
                        <a:t>12,631</a:t>
                      </a:r>
                      <a:endParaRPr lang="en-GB" sz="1200" b="1" i="1" noProof="0" dirty="0">
                        <a:solidFill>
                          <a:srgbClr val="182E5C"/>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a:r>
                        <a:rPr lang="en-GB" sz="1200" b="1" i="1" u="none" baseline="0">
                          <a:solidFill>
                            <a:srgbClr val="182E5C"/>
                          </a:solidFill>
                          <a:latin typeface="Century Gothic" panose="020B0502020202020204" pitchFamily="34" charset="0"/>
                        </a:rPr>
                        <a:t>7,555</a:t>
                      </a:r>
                      <a:endParaRPr lang="en-GB" sz="1200" b="1" i="1" noProof="0" dirty="0">
                        <a:solidFill>
                          <a:srgbClr val="182E5C"/>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a:r>
                        <a:rPr lang="en-GB" sz="1200" b="1" i="1" u="none" baseline="0">
                          <a:solidFill>
                            <a:srgbClr val="182E5C"/>
                          </a:solidFill>
                          <a:latin typeface="Century Gothic" panose="020B0502020202020204" pitchFamily="34" charset="0"/>
                        </a:rPr>
                        <a:t>4,808</a:t>
                      </a:r>
                      <a:endParaRPr lang="en-GB" sz="1200" b="1" i="1" noProof="0" dirty="0">
                        <a:solidFill>
                          <a:srgbClr val="182E5C"/>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a:r>
                        <a:rPr lang="en-GB" sz="1200" b="1" i="1" u="none" baseline="0">
                          <a:solidFill>
                            <a:srgbClr val="182E5C"/>
                          </a:solidFill>
                          <a:latin typeface="Century Gothic" panose="020B0502020202020204" pitchFamily="34" charset="0"/>
                        </a:rPr>
                        <a:t>60%</a:t>
                      </a:r>
                      <a:endParaRPr lang="en-GB" sz="1200" b="1" i="1" noProof="0" dirty="0">
                        <a:solidFill>
                          <a:srgbClr val="182E5C"/>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a:r>
                        <a:rPr lang="en-GB" sz="1200" b="1" i="1" u="none" baseline="0">
                          <a:solidFill>
                            <a:srgbClr val="182E5C"/>
                          </a:solidFill>
                          <a:latin typeface="Century Gothic" panose="020B0502020202020204" pitchFamily="34" charset="0"/>
                        </a:rPr>
                        <a:t>38%</a:t>
                      </a:r>
                      <a:endParaRPr lang="en-GB" sz="1200" b="1" i="1" noProof="0" dirty="0">
                        <a:solidFill>
                          <a:srgbClr val="182E5C"/>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a:r>
                        <a:rPr lang="en-GB" sz="1200" b="1" i="1" u="none" baseline="0">
                          <a:solidFill>
                            <a:srgbClr val="182E5C"/>
                          </a:solidFill>
                          <a:latin typeface="Century Gothic" panose="020B0502020202020204" pitchFamily="34" charset="0"/>
                        </a:rPr>
                        <a:t>64%</a:t>
                      </a:r>
                      <a:endParaRPr lang="en-GB" sz="1200" b="1" i="1" noProof="0" dirty="0">
                        <a:solidFill>
                          <a:srgbClr val="182E5C"/>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0461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Assessment of the onshore and offshore wind market in Asia</a:t>
            </a:r>
          </a:p>
          <a:p>
            <a:pPr algn="l" rtl="0"/>
            <a:r>
              <a:rPr lang="en-GB" sz="2000" b="0" i="0" u="none" baseline="0"/>
              <a:t>Comparison current vs. in two years</a:t>
            </a:r>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The assessments of the current situation in the Asian onshore wind industry turned out significantly better than in spring of this year; for the market in two years, expectations remain unchanged in a high, positive range. The mood in the offshore wind industry is likewise viewed as positive, with a ‘very positive’ long-term perspective.</a:t>
            </a:r>
            <a:endParaRPr lang="en-GB" altLang="de-DE" dirty="0">
              <a:solidFill>
                <a:srgbClr val="0B2853"/>
              </a:solidFill>
              <a:cs typeface="Arial" panose="020B0604020202020204" pitchFamily="34" charset="0"/>
            </a:endParaRPr>
          </a:p>
        </p:txBody>
      </p:sp>
      <p:graphicFrame>
        <p:nvGraphicFramePr>
          <p:cNvPr id="7" name="Diagramm 6"/>
          <p:cNvGraphicFramePr>
            <a:graphicFrameLocks/>
          </p:cNvGraphicFramePr>
          <p:nvPr>
            <p:extLst>
              <p:ext uri="{D42A27DB-BD31-4B8C-83A1-F6EECF244321}">
                <p14:modId xmlns:p14="http://schemas.microsoft.com/office/powerpoint/2010/main" val="3803683187"/>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Gerader Verbinder 8"/>
          <p:cNvCxnSpPr/>
          <p:nvPr/>
        </p:nvCxnSpPr>
        <p:spPr>
          <a:xfrm>
            <a:off x="5428648" y="4013735"/>
            <a:ext cx="0" cy="2437163"/>
          </a:xfrm>
          <a:prstGeom prst="line">
            <a:avLst/>
          </a:prstGeom>
          <a:ln>
            <a:solidFill>
              <a:srgbClr val="9F000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54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55624" y="433388"/>
            <a:ext cx="6924467" cy="1047753"/>
          </a:xfrm>
        </p:spPr>
        <p:txBody>
          <a:bodyPr/>
          <a:lstStyle/>
          <a:p>
            <a:pPr algn="l" rtl="0"/>
            <a:r>
              <a:rPr lang="en-GB" b="0" i="0" u="none" baseline="0" dirty="0"/>
              <a:t>Assessment of the onshore and offshore wind market in </a:t>
            </a:r>
            <a:r>
              <a:rPr lang="en-GB" b="0" i="0" u="none" baseline="0" dirty="0" err="1"/>
              <a:t>RoW</a:t>
            </a:r>
            <a:r>
              <a:rPr lang="en-GB" b="0" i="0" u="none" baseline="0" dirty="0"/>
              <a:t> countries</a:t>
            </a:r>
          </a:p>
          <a:p>
            <a:pPr algn="l" rtl="0"/>
            <a:r>
              <a:rPr lang="en-GB" sz="2000" b="0" i="0" u="none" baseline="0" dirty="0"/>
              <a:t>Comparison current vs. in two years</a:t>
            </a:r>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The current market situation for the onshore wind industry in ‘Rest of World’ countries continues to receive positive marks, if with a slight downward trend. Expectations for the future are positive, showing slight gains. The views regarding the offshore wind industry have risen slightly into the positive range again, and the two-year expectations are clearly positive.</a:t>
            </a:r>
            <a:endParaRPr lang="en-GB" altLang="de-DE" dirty="0">
              <a:solidFill>
                <a:srgbClr val="0B2853"/>
              </a:solidFill>
              <a:cs typeface="Arial" panose="020B0604020202020204" pitchFamily="34" charset="0"/>
            </a:endParaRPr>
          </a:p>
        </p:txBody>
      </p:sp>
      <p:graphicFrame>
        <p:nvGraphicFramePr>
          <p:cNvPr id="7" name="Diagramm 6"/>
          <p:cNvGraphicFramePr>
            <a:graphicFrameLocks/>
          </p:cNvGraphicFramePr>
          <p:nvPr>
            <p:extLst>
              <p:ext uri="{D42A27DB-BD31-4B8C-83A1-F6EECF244321}">
                <p14:modId xmlns:p14="http://schemas.microsoft.com/office/powerpoint/2010/main" val="3704716264"/>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Gerader Verbinder 8"/>
          <p:cNvCxnSpPr/>
          <p:nvPr/>
        </p:nvCxnSpPr>
        <p:spPr>
          <a:xfrm>
            <a:off x="5428648" y="4013735"/>
            <a:ext cx="0" cy="2437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96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Intensity of consolidation processes</a:t>
            </a:r>
            <a:endParaRPr lang="en-GB"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Respondents are expecting consolidation activities in both the onshore and offshore segments to decline somewhat. Ratings of the intensity of the consolidation processes </a:t>
            </a:r>
            <a:r>
              <a:rPr lang="en-GB" b="0" i="1" u="none" baseline="0">
                <a:cs typeface="Arial" panose="020B0604020202020204" pitchFamily="34" charset="0"/>
              </a:rPr>
              <a:t>in the offshore segment are at the lowest level since the surveys were first started.</a:t>
            </a:r>
            <a:endParaRPr lang="en-GB" altLang="de-DE" dirty="0">
              <a:cs typeface="Arial" panose="020B0604020202020204" pitchFamily="34" charset="0"/>
            </a:endParaRPr>
          </a:p>
        </p:txBody>
      </p:sp>
      <p:graphicFrame>
        <p:nvGraphicFramePr>
          <p:cNvPr id="8" name="Diagramm 7"/>
          <p:cNvGraphicFramePr>
            <a:graphicFrameLocks/>
          </p:cNvGraphicFramePr>
          <p:nvPr>
            <p:extLst>
              <p:ext uri="{D42A27DB-BD31-4B8C-83A1-F6EECF244321}">
                <p14:modId xmlns:p14="http://schemas.microsoft.com/office/powerpoint/2010/main" val="744157574"/>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Gerader Verbinder 9"/>
          <p:cNvCxnSpPr/>
          <p:nvPr/>
        </p:nvCxnSpPr>
        <p:spPr>
          <a:xfrm>
            <a:off x="5428648" y="4013735"/>
            <a:ext cx="0" cy="2437163"/>
          </a:xfrm>
          <a:prstGeom prst="line">
            <a:avLst/>
          </a:prstGeom>
          <a:ln>
            <a:solidFill>
              <a:srgbClr val="65B3E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48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Optimisation through digitalisation</a:t>
            </a:r>
            <a:endParaRPr lang="en-GB"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Expectations regarding the optimisation potential driven by digitalisation remain at a high level for both onshore and offshore wind energy, if with minimal losses, with the offshore wind industry seeing slightly higher marks than the onshore segment, a trend first seen in the spring of 2019.</a:t>
            </a:r>
            <a:endParaRPr lang="en-GB" altLang="de-DE" dirty="0">
              <a:solidFill>
                <a:srgbClr val="FF0000"/>
              </a:solidFill>
              <a:cs typeface="Arial" panose="020B0604020202020204" pitchFamily="34" charset="0"/>
            </a:endParaRPr>
          </a:p>
        </p:txBody>
      </p:sp>
      <p:graphicFrame>
        <p:nvGraphicFramePr>
          <p:cNvPr id="8" name="Diagramm 7"/>
          <p:cNvGraphicFramePr>
            <a:graphicFrameLocks/>
          </p:cNvGraphicFramePr>
          <p:nvPr>
            <p:extLst>
              <p:ext uri="{D42A27DB-BD31-4B8C-83A1-F6EECF244321}">
                <p14:modId xmlns:p14="http://schemas.microsoft.com/office/powerpoint/2010/main" val="3793894405"/>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Gerader Verbinder 8"/>
          <p:cNvCxnSpPr/>
          <p:nvPr/>
        </p:nvCxnSpPr>
        <p:spPr>
          <a:xfrm>
            <a:off x="5428648" y="4013735"/>
            <a:ext cx="0" cy="2437163"/>
          </a:xfrm>
          <a:prstGeom prst="line">
            <a:avLst/>
          </a:prstGeom>
          <a:ln>
            <a:solidFill>
              <a:srgbClr val="65B3E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10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Cost reduction through new technologies</a:t>
            </a:r>
            <a:endParaRPr lang="en-GB"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The mood in terms of the saving potential offered by new technologies is unchanged, remaining in the medium to high range. The saving potential in offshore wind energy has been receiving significantly better ratings than for onshore ever since the WEtix was first introduced.</a:t>
            </a:r>
            <a:endParaRPr lang="en-GB" altLang="de-DE" dirty="0">
              <a:solidFill>
                <a:srgbClr val="0B2853"/>
              </a:solidFill>
              <a:cs typeface="Arial" panose="020B0604020202020204" pitchFamily="34" charset="0"/>
            </a:endParaRPr>
          </a:p>
        </p:txBody>
      </p:sp>
      <p:graphicFrame>
        <p:nvGraphicFramePr>
          <p:cNvPr id="8" name="Diagramm 7"/>
          <p:cNvGraphicFramePr>
            <a:graphicFrameLocks/>
          </p:cNvGraphicFramePr>
          <p:nvPr>
            <p:extLst>
              <p:ext uri="{D42A27DB-BD31-4B8C-83A1-F6EECF244321}">
                <p14:modId xmlns:p14="http://schemas.microsoft.com/office/powerpoint/2010/main" val="3514806535"/>
              </p:ext>
            </p:extLst>
          </p:nvPr>
        </p:nvGraphicFramePr>
        <p:xfrm>
          <a:off x="555625" y="3060699"/>
          <a:ext cx="9577388" cy="3457576"/>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Gerader Verbinder 8"/>
          <p:cNvCxnSpPr/>
          <p:nvPr/>
        </p:nvCxnSpPr>
        <p:spPr>
          <a:xfrm>
            <a:off x="5428648" y="4013735"/>
            <a:ext cx="0" cy="2437163"/>
          </a:xfrm>
          <a:prstGeom prst="line">
            <a:avLst/>
          </a:prstGeom>
          <a:ln>
            <a:solidFill>
              <a:srgbClr val="65B3E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58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COVID-19</a:t>
            </a:r>
            <a:endParaRPr lang="en-GB" dirty="0"/>
          </a:p>
        </p:txBody>
      </p:sp>
      <p:sp>
        <p:nvSpPr>
          <p:cNvPr id="4" name="Textplatzhalter 3"/>
          <p:cNvSpPr>
            <a:spLocks noGrp="1"/>
          </p:cNvSpPr>
          <p:nvPr>
            <p:ph type="body" sz="quarter" idx="18"/>
          </p:nvPr>
        </p:nvSpPr>
        <p:spPr>
          <a:xfrm>
            <a:off x="554400" y="1648918"/>
            <a:ext cx="9582238" cy="1246681"/>
          </a:xfrm>
        </p:spPr>
        <p:txBody>
          <a:bodyPr/>
          <a:lstStyle/>
          <a:p>
            <a:pPr algn="l" rtl="0"/>
            <a:r>
              <a:rPr lang="en-GB" b="0" i="1" u="none" baseline="0" dirty="0">
                <a:solidFill>
                  <a:srgbClr val="0B2853"/>
                </a:solidFill>
                <a:cs typeface="Arial" panose="020B0604020202020204" pitchFamily="34" charset="0"/>
              </a:rPr>
              <a:t>Over 50% (onshore), respectively, more than 60% (offshore) of respondents believe that the coronavirus pandemic has either no effect on the wind industry, or that it even affects it in a positive or very positive manner. These responses contrast with close to 40% who fear negative consequences. Expectations of very negative versus very positive effects are distributed about equally.</a:t>
            </a:r>
            <a:endParaRPr lang="en-GB" altLang="de-DE" dirty="0">
              <a:solidFill>
                <a:srgbClr val="0B2853"/>
              </a:solidFill>
              <a:cs typeface="Arial" panose="020B0604020202020204"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3323907665"/>
              </p:ext>
            </p:extLst>
          </p:nvPr>
        </p:nvGraphicFramePr>
        <p:xfrm>
          <a:off x="555625" y="3063375"/>
          <a:ext cx="9577388" cy="3454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8542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Green hydrogen</a:t>
            </a:r>
            <a:endParaRPr lang="en-GB"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Half of respondents believe it is likely or very likely that the production of green hydrogen will play a key role for wind energy over the next three years. This means that green hydrogen continues to be considered as highly important for the future, despite slight losses compared with the spring 2020 survey.</a:t>
            </a:r>
            <a:endParaRPr lang="en-GB" altLang="de-DE" dirty="0">
              <a:solidFill>
                <a:srgbClr val="0B2853"/>
              </a:solidFill>
              <a:cs typeface="Arial" panose="020B0604020202020204"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671808507"/>
              </p:ext>
            </p:extLst>
          </p:nvPr>
        </p:nvGraphicFramePr>
        <p:xfrm>
          <a:off x="554400" y="3060699"/>
          <a:ext cx="9578613" cy="3457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4763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p:cNvGraphicFramePr>
            <a:graphicFrameLocks/>
          </p:cNvGraphicFramePr>
          <p:nvPr>
            <p:extLst>
              <p:ext uri="{D42A27DB-BD31-4B8C-83A1-F6EECF244321}">
                <p14:modId xmlns:p14="http://schemas.microsoft.com/office/powerpoint/2010/main" val="3313815404"/>
              </p:ext>
            </p:extLst>
          </p:nvPr>
        </p:nvGraphicFramePr>
        <p:xfrm>
          <a:off x="555626" y="3060699"/>
          <a:ext cx="5902926" cy="3457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m 12"/>
          <p:cNvGraphicFramePr>
            <a:graphicFrameLocks/>
          </p:cNvGraphicFramePr>
          <p:nvPr>
            <p:extLst>
              <p:ext uri="{D42A27DB-BD31-4B8C-83A1-F6EECF244321}">
                <p14:modId xmlns:p14="http://schemas.microsoft.com/office/powerpoint/2010/main" val="421751879"/>
              </p:ext>
            </p:extLst>
          </p:nvPr>
        </p:nvGraphicFramePr>
        <p:xfrm>
          <a:off x="6233365" y="4156074"/>
          <a:ext cx="3899648"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platzhalter 1"/>
          <p:cNvSpPr>
            <a:spLocks noGrp="1"/>
          </p:cNvSpPr>
          <p:nvPr>
            <p:ph type="body" sz="quarter" idx="13"/>
          </p:nvPr>
        </p:nvSpPr>
        <p:spPr/>
        <p:txBody>
          <a:bodyPr/>
          <a:lstStyle/>
          <a:p>
            <a:pPr algn="l" rtl="0"/>
            <a:r>
              <a:rPr lang="en-GB" b="0" i="0" u="none" baseline="0"/>
              <a:t>Activities within the value chain</a:t>
            </a:r>
            <a:endParaRPr lang="en-GB"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Nearly half of responding companies engage in operation and maintenance activities. Furthermore, around 40% are active in manufacturing as well as planning and project development, and more than one fifth perform installation work. Activities within manufacturing are mostly focused on production of turbines, rotor blades and other components.</a:t>
            </a:r>
            <a:endParaRPr lang="en-GB" altLang="de-DE" dirty="0">
              <a:solidFill>
                <a:srgbClr val="0B2853"/>
              </a:solidFill>
              <a:cs typeface="Arial" panose="020B0604020202020204" pitchFamily="34" charset="0"/>
            </a:endParaRPr>
          </a:p>
        </p:txBody>
      </p:sp>
      <p:cxnSp>
        <p:nvCxnSpPr>
          <p:cNvPr id="7" name="Gerade Verbindung mit Pfeil 6"/>
          <p:cNvCxnSpPr/>
          <p:nvPr/>
        </p:nvCxnSpPr>
        <p:spPr>
          <a:xfrm>
            <a:off x="5863185" y="4328215"/>
            <a:ext cx="864874" cy="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601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Regional focus</a:t>
            </a:r>
            <a:endParaRPr lang="en-GB"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Around 70% of respondents focus on the German and European markets. Over 30% of respondents are also active in the Asian, respectively, the North American markets, and more than 26% operate globally.</a:t>
            </a:r>
            <a:endParaRPr lang="en-GB" altLang="de-DE" dirty="0">
              <a:solidFill>
                <a:srgbClr val="0B2853"/>
              </a:solidFill>
              <a:cs typeface="Arial" panose="020B0604020202020204"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1589983242"/>
              </p:ext>
            </p:extLst>
          </p:nvPr>
        </p:nvGraphicFramePr>
        <p:xfrm>
          <a:off x="554400" y="3060699"/>
          <a:ext cx="9578613" cy="3457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3656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Respondent Positions</a:t>
            </a:r>
            <a:endParaRPr lang="en-GB"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Similar to previous surveys, more than one third of participants hold managerial positions, followed by respondents from sales, ‘other’, R&amp;D and design as well as maintenance and service functions.</a:t>
            </a:r>
            <a:endParaRPr lang="en-GB" altLang="de-DE" dirty="0">
              <a:solidFill>
                <a:srgbClr val="0B2853"/>
              </a:solidFill>
              <a:cs typeface="Arial" panose="020B0604020202020204"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4271319307"/>
              </p:ext>
            </p:extLst>
          </p:nvPr>
        </p:nvGraphicFramePr>
        <p:xfrm>
          <a:off x="554400" y="3060699"/>
          <a:ext cx="9578613" cy="3457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723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INTRODUCTION</a:t>
            </a:r>
          </a:p>
          <a:p>
            <a:pPr algn="l" rtl="0"/>
            <a:r>
              <a:rPr lang="en-GB" sz="2000" b="0" i="0" u="none" baseline="0"/>
              <a:t>Objectives, Method, Participants (1 of 2)</a:t>
            </a:r>
            <a:endParaRPr lang="en-GB" sz="2000" dirty="0"/>
          </a:p>
        </p:txBody>
      </p:sp>
      <p:sp>
        <p:nvSpPr>
          <p:cNvPr id="3" name="Textplatzhalter 2"/>
          <p:cNvSpPr>
            <a:spLocks noGrp="1"/>
          </p:cNvSpPr>
          <p:nvPr>
            <p:ph type="body" sz="quarter" idx="16"/>
          </p:nvPr>
        </p:nvSpPr>
        <p:spPr/>
        <p:txBody>
          <a:bodyPr/>
          <a:lstStyle/>
          <a:p>
            <a:pPr algn="l" rtl="0"/>
            <a:r>
              <a:rPr lang="en-GB" sz="1300" b="0" i="0" u="none" kern="0" baseline="0">
                <a:solidFill>
                  <a:srgbClr val="0B2853"/>
                </a:solidFill>
                <a:latin typeface="Century Gothic" panose="020B0502020202020204" pitchFamily="34" charset="0"/>
                <a:cs typeface="Arial" panose="020B0604020202020204" pitchFamily="34" charset="0"/>
              </a:rPr>
              <a:t>The distribution of response rates (based on IP addresses) across countries and regions largely corresponds to the relevant market volume. This ensures a high level of representativeness. The only exception is China which, due to its relatively isolated market and low response rate, is proportionally underrepresented compared to the rest of the Asia region. This also applies to current onshore and offshore wind capacities as well as the importance, or market share, of the individual stages of the industry’s value chain (turbines, towers, foundations, projects, development, etc.).</a:t>
            </a:r>
          </a:p>
          <a:p>
            <a:pPr algn="l" rtl="0"/>
            <a:r>
              <a:rPr lang="en-GB" sz="1300" b="0" i="0" u="none" baseline="0"/>
              <a:t>The survey includes all onshore and offshore regions globally. The pre-defined market regions were: Germany, Europe (including Germany), North America, Asia, and Rest of World (ROW), including Africa, Australia as well as Central &amp; South America.</a:t>
            </a:r>
          </a:p>
          <a:p>
            <a:pPr algn="l" rtl="0"/>
            <a:r>
              <a:rPr lang="en-GB" sz="1300" b="0" i="0" u="none" baseline="0"/>
              <a:t>In the following diagrams, Germany is represented separately; however, the results for all of Europe include Germany.</a:t>
            </a:r>
          </a:p>
          <a:p>
            <a:endParaRPr lang="en-GB" altLang="de-DE" kern="0" dirty="0">
              <a:solidFill>
                <a:srgbClr val="0B2853"/>
              </a:solidFill>
              <a:latin typeface="Century Gothic" panose="020B0502020202020204" pitchFamily="34" charset="0"/>
              <a:cs typeface="Arial" panose="020B0604020202020204" pitchFamily="34" charset="0"/>
            </a:endParaRPr>
          </a:p>
          <a:p>
            <a:endParaRPr lang="en-GB" altLang="de-DE" kern="0" dirty="0">
              <a:solidFill>
                <a:srgbClr val="0B2853"/>
              </a:solidFill>
              <a:latin typeface="Century Gothic" panose="020B0502020202020204" pitchFamily="34" charset="0"/>
              <a:cs typeface="Arial" panose="020B0604020202020204" pitchFamily="34" charset="0"/>
            </a:endParaRPr>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WindEnergy trend</a:t>
            </a:r>
            <a:r>
              <a:rPr lang="en-GB" b="0" i="1" u="none" baseline="0">
                <a:solidFill>
                  <a:srgbClr val="C00000"/>
                </a:solidFill>
                <a:cs typeface="Arial" panose="020B0604020202020204" pitchFamily="34" charset="0"/>
              </a:rPr>
              <a:t>:</a:t>
            </a:r>
            <a:r>
              <a:rPr lang="en-GB" b="1" i="1" u="none" baseline="0">
                <a:solidFill>
                  <a:srgbClr val="0B2853"/>
                </a:solidFill>
                <a:cs typeface="Arial" panose="020B0604020202020204" pitchFamily="34" charset="0"/>
              </a:rPr>
              <a:t>index</a:t>
            </a:r>
            <a:r>
              <a:rPr lang="en-GB" b="0" i="1" u="none" baseline="0">
                <a:solidFill>
                  <a:srgbClr val="0B2853"/>
                </a:solidFill>
                <a:cs typeface="Arial" panose="020B0604020202020204" pitchFamily="34" charset="0"/>
              </a:rPr>
              <a:t> (WEtix) is a semi-annual survey first launched in 2018 by WindEnergy Hamburg, the leading global trade fair for onshore and offshore wind energy, in collaboration with wind</a:t>
            </a:r>
            <a:r>
              <a:rPr lang="en-GB" b="0" i="1" u="none" baseline="0">
                <a:solidFill>
                  <a:srgbClr val="C00000"/>
                </a:solidFill>
                <a:cs typeface="Arial" panose="020B0604020202020204" pitchFamily="34" charset="0"/>
              </a:rPr>
              <a:t>:</a:t>
            </a:r>
            <a:r>
              <a:rPr lang="en-GB" b="1" i="1" u="none" baseline="0">
                <a:solidFill>
                  <a:srgbClr val="0B2853"/>
                </a:solidFill>
                <a:cs typeface="Arial" panose="020B0604020202020204" pitchFamily="34" charset="0"/>
              </a:rPr>
              <a:t>research</a:t>
            </a:r>
            <a:r>
              <a:rPr lang="en-GB" b="0" i="1" u="none" baseline="0">
                <a:solidFill>
                  <a:srgbClr val="0B2853"/>
                </a:solidFill>
                <a:cs typeface="Arial" panose="020B0604020202020204" pitchFamily="34" charset="0"/>
              </a:rPr>
              <a:t>, the leading market research institute for the wind energy industry, to gauge the mood in the industry.</a:t>
            </a:r>
            <a:endParaRPr lang="en-GB" altLang="de-DE" dirty="0">
              <a:solidFill>
                <a:srgbClr val="0B2853"/>
              </a:solidFill>
              <a:cs typeface="Arial" panose="020B0604020202020204" pitchFamily="34" charset="0"/>
            </a:endParaRPr>
          </a:p>
        </p:txBody>
      </p:sp>
    </p:spTree>
    <p:extLst>
      <p:ext uri="{BB962C8B-B14F-4D97-AF65-F5344CB8AC3E}">
        <p14:creationId xmlns:p14="http://schemas.microsoft.com/office/powerpoint/2010/main" val="585601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WETIX – WindEnergy </a:t>
            </a:r>
            <a:r>
              <a:rPr lang="en-GB" b="0" i="0" u="none" cap="none" baseline="0"/>
              <a:t>trend</a:t>
            </a:r>
            <a:r>
              <a:rPr lang="en-GB" b="0" i="0" u="none" cap="none" baseline="0">
                <a:solidFill>
                  <a:srgbClr val="C00000"/>
                </a:solidFill>
              </a:rPr>
              <a:t>:</a:t>
            </a:r>
            <a:r>
              <a:rPr lang="en-GB" b="0" i="0" u="none" cap="none" baseline="0"/>
              <a:t>index</a:t>
            </a:r>
            <a:endParaRPr lang="en-GB" altLang="de-DE" cap="none" dirty="0"/>
          </a:p>
        </p:txBody>
      </p:sp>
      <p:sp>
        <p:nvSpPr>
          <p:cNvPr id="3" name="Textplatzhalter 2"/>
          <p:cNvSpPr>
            <a:spLocks noGrp="1"/>
          </p:cNvSpPr>
          <p:nvPr>
            <p:ph type="body" sz="quarter" idx="16"/>
          </p:nvPr>
        </p:nvSpPr>
        <p:spPr>
          <a:xfrm>
            <a:off x="554400" y="3168650"/>
            <a:ext cx="9582238" cy="3604682"/>
          </a:xfrm>
        </p:spPr>
        <p:txBody>
          <a:bodyPr/>
          <a:lstStyle/>
          <a:p>
            <a:pPr marL="0" indent="0" algn="ctr" rtl="0">
              <a:buNone/>
            </a:pPr>
            <a:r>
              <a:rPr lang="en-GB" sz="1600" b="0" i="0" u="none" baseline="0" dirty="0"/>
              <a:t>We look forward to seeing you at</a:t>
            </a:r>
          </a:p>
          <a:p>
            <a:pPr marL="0" indent="0" algn="ctr" rtl="0">
              <a:buNone/>
            </a:pPr>
            <a:r>
              <a:rPr lang="en-GB" sz="1600" b="0" i="0" u="none" baseline="0" dirty="0" err="1"/>
              <a:t>WindEnergy</a:t>
            </a:r>
            <a:r>
              <a:rPr lang="en-GB" sz="1600" b="0" i="0" u="none" baseline="0"/>
              <a:t> Hamburg – The global on &amp; offshore </a:t>
            </a:r>
            <a:r>
              <a:rPr lang="en-GB" sz="1600" b="0" i="0" u="none" baseline="0" smtClean="0"/>
              <a:t>event</a:t>
            </a:r>
            <a:endParaRPr lang="en-GB" sz="1600" dirty="0"/>
          </a:p>
        </p:txBody>
      </p:sp>
      <p:pic>
        <p:nvPicPr>
          <p:cNvPr id="5" name="Grafik 4"/>
          <p:cNvPicPr>
            <a:picLocks noChangeAspect="1"/>
          </p:cNvPicPr>
          <p:nvPr/>
        </p:nvPicPr>
        <p:blipFill>
          <a:blip r:embed="rId2"/>
          <a:stretch>
            <a:fillRect/>
          </a:stretch>
        </p:blipFill>
        <p:spPr>
          <a:xfrm>
            <a:off x="4049485" y="3860921"/>
            <a:ext cx="2375345" cy="815069"/>
          </a:xfrm>
          <a:prstGeom prst="rect">
            <a:avLst/>
          </a:prstGeom>
        </p:spPr>
      </p:pic>
      <p:sp>
        <p:nvSpPr>
          <p:cNvPr id="7" name="Rechteck 6"/>
          <p:cNvSpPr/>
          <p:nvPr/>
        </p:nvSpPr>
        <p:spPr>
          <a:xfrm>
            <a:off x="3166487" y="5494222"/>
            <a:ext cx="4131259" cy="338554"/>
          </a:xfrm>
          <a:prstGeom prst="rect">
            <a:avLst/>
          </a:prstGeom>
        </p:spPr>
        <p:txBody>
          <a:bodyPr wrap="none">
            <a:spAutoFit/>
          </a:bodyPr>
          <a:lstStyle/>
          <a:p>
            <a:pPr algn="l" rtl="0"/>
            <a:r>
              <a:rPr lang="en-GB" sz="1600" b="0" i="0" u="none" baseline="0">
                <a:solidFill>
                  <a:srgbClr val="182E5C"/>
                </a:solidFill>
                <a:latin typeface="Century Gothic"/>
              </a:rPr>
              <a:t>http://www.windenergyhamburg.com</a:t>
            </a:r>
            <a:endParaRPr lang="en-GB" dirty="0"/>
          </a:p>
        </p:txBody>
      </p:sp>
      <p:sp>
        <p:nvSpPr>
          <p:cNvPr id="9" name="Rechteck 8"/>
          <p:cNvSpPr/>
          <p:nvPr/>
        </p:nvSpPr>
        <p:spPr>
          <a:xfrm>
            <a:off x="3651397" y="4801477"/>
            <a:ext cx="3384261" cy="338554"/>
          </a:xfrm>
          <a:prstGeom prst="rect">
            <a:avLst/>
          </a:prstGeom>
        </p:spPr>
        <p:txBody>
          <a:bodyPr wrap="none">
            <a:spAutoFit/>
          </a:bodyPr>
          <a:lstStyle/>
          <a:p>
            <a:pPr lvl="0" algn="ctr" defTabSz="457200" rtl="0">
              <a:spcBef>
                <a:spcPct val="20000"/>
              </a:spcBef>
            </a:pPr>
            <a:r>
              <a:rPr lang="en-GB" sz="1600" b="0" i="0" u="none" baseline="0">
                <a:solidFill>
                  <a:srgbClr val="182E5C"/>
                </a:solidFill>
                <a:latin typeface="Century Gothic"/>
              </a:rPr>
              <a:t>1 – 4 December 2020 | Hamburg</a:t>
            </a:r>
          </a:p>
        </p:txBody>
      </p:sp>
    </p:spTree>
    <p:extLst>
      <p:ext uri="{BB962C8B-B14F-4D97-AF65-F5344CB8AC3E}">
        <p14:creationId xmlns:p14="http://schemas.microsoft.com/office/powerpoint/2010/main" val="2852846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Copyright</a:t>
            </a:r>
            <a:endParaRPr lang="en-GB" dirty="0"/>
          </a:p>
        </p:txBody>
      </p:sp>
      <p:sp>
        <p:nvSpPr>
          <p:cNvPr id="3" name="Textplatzhalter 2"/>
          <p:cNvSpPr>
            <a:spLocks noGrp="1"/>
          </p:cNvSpPr>
          <p:nvPr>
            <p:ph type="body" sz="quarter" idx="16"/>
          </p:nvPr>
        </p:nvSpPr>
        <p:spPr>
          <a:xfrm>
            <a:off x="554400" y="1801814"/>
            <a:ext cx="4609738" cy="197956"/>
          </a:xfrm>
        </p:spPr>
        <p:txBody>
          <a:bodyPr numCol="1"/>
          <a:lstStyle/>
          <a:p>
            <a:pPr marL="0" indent="0" algn="l" rtl="0">
              <a:buNone/>
            </a:pPr>
            <a:r>
              <a:rPr lang="en-GB" sz="1200" b="0" i="0" u="none" baseline="0"/>
              <a:t>wind</a:t>
            </a:r>
            <a:r>
              <a:rPr lang="en-GB" sz="1200" b="1" i="0" u="none" baseline="0">
                <a:solidFill>
                  <a:srgbClr val="C00000"/>
                </a:solidFill>
              </a:rPr>
              <a:t>:</a:t>
            </a:r>
            <a:r>
              <a:rPr lang="en-GB" sz="1200" b="1" i="0" u="none" baseline="0"/>
              <a:t>research</a:t>
            </a:r>
            <a:r>
              <a:rPr lang="en-GB" sz="1200" b="0" i="0" u="none" baseline="0"/>
              <a:t> </a:t>
            </a:r>
          </a:p>
          <a:p>
            <a:pPr marL="0" indent="0" algn="l" rtl="0">
              <a:buNone/>
            </a:pPr>
            <a:endParaRPr lang="en-GB" sz="1200" dirty="0"/>
          </a:p>
        </p:txBody>
      </p:sp>
      <p:sp>
        <p:nvSpPr>
          <p:cNvPr id="6" name="Rechteck 5"/>
          <p:cNvSpPr/>
          <p:nvPr/>
        </p:nvSpPr>
        <p:spPr>
          <a:xfrm>
            <a:off x="554400" y="3377611"/>
            <a:ext cx="9582238" cy="3052118"/>
          </a:xfrm>
          <a:prstGeom prst="rect">
            <a:avLst/>
          </a:prstGeom>
        </p:spPr>
        <p:txBody>
          <a:bodyPr wrap="square" lIns="0" tIns="0" rIns="0" bIns="0">
            <a:spAutoFit/>
          </a:bodyPr>
          <a:lstStyle/>
          <a:p>
            <a:pPr marL="171450" lvl="0" indent="-171450" algn="l" defTabSz="457200" rtl="0">
              <a:lnSpc>
                <a:spcPts val="1400"/>
              </a:lnSpc>
              <a:spcBef>
                <a:spcPct val="0"/>
              </a:spcBef>
            </a:pPr>
            <a:r>
              <a:rPr lang="en-GB" sz="1200" b="1" i="0" u="none" baseline="0">
                <a:solidFill>
                  <a:srgbClr val="182E5C"/>
                </a:solidFill>
                <a:latin typeface="Century Gothic"/>
              </a:rPr>
              <a:t>Copyright</a:t>
            </a:r>
          </a:p>
          <a:p>
            <a:pPr marL="171450" lvl="0" indent="-171450" algn="l" defTabSz="457200" rtl="0">
              <a:lnSpc>
                <a:spcPts val="1400"/>
              </a:lnSpc>
              <a:spcBef>
                <a:spcPct val="0"/>
              </a:spcBef>
            </a:pPr>
            <a:r>
              <a:rPr lang="en-GB" sz="1200" b="0" i="0" u="none" kern="0" baseline="0">
                <a:solidFill>
                  <a:srgbClr val="182E5C"/>
                </a:solidFill>
                <a:latin typeface="Century Gothic"/>
              </a:rPr>
              <a:t>All contents are protected by copyright. The copyright for any material is reserved. Any duplication or use of objects such as images, diagrams or texts in other electronic or printed publications is not permitted without the author's agreement. </a:t>
            </a:r>
          </a:p>
          <a:p>
            <a:pPr marL="171450" lvl="0" indent="-171450" algn="l" defTabSz="457200" rtl="0">
              <a:lnSpc>
                <a:spcPts val="1400"/>
              </a:lnSpc>
              <a:spcBef>
                <a:spcPct val="0"/>
              </a:spcBef>
            </a:pPr>
            <a:r>
              <a:rPr lang="en-GB" sz="1200" b="0" i="0" u="none" kern="0" baseline="0">
                <a:solidFill>
                  <a:srgbClr val="182E5C"/>
                </a:solidFill>
                <a:latin typeface="Century Gothic"/>
              </a:rPr>
              <a:t>The following uses of the presentation without prior written permission is prohibited:</a:t>
            </a:r>
          </a:p>
          <a:p>
            <a:pPr marL="171450" lvl="0" indent="-171450" algn="l" defTabSz="457200" rtl="0">
              <a:lnSpc>
                <a:spcPts val="1400"/>
              </a:lnSpc>
              <a:spcBef>
                <a:spcPct val="0"/>
              </a:spcBef>
            </a:pPr>
            <a:r>
              <a:rPr lang="en-GB" sz="1200" b="0" i="0" u="none" kern="0" baseline="0">
                <a:solidFill>
                  <a:srgbClr val="182E5C"/>
                </a:solidFill>
                <a:latin typeface="Century Gothic"/>
              </a:rPr>
              <a:t>1. Scanning, or otherwise importing publications into an electronic storage/retrieval system </a:t>
            </a:r>
          </a:p>
          <a:p>
            <a:pPr marL="171450" lvl="0" indent="-171450" algn="l" defTabSz="457200" rtl="0">
              <a:lnSpc>
                <a:spcPts val="1400"/>
              </a:lnSpc>
              <a:spcBef>
                <a:spcPct val="0"/>
              </a:spcBef>
            </a:pPr>
            <a:r>
              <a:rPr lang="en-GB" sz="1200" b="0" i="0" u="none" kern="0" baseline="0">
                <a:solidFill>
                  <a:srgbClr val="182E5C"/>
                </a:solidFill>
                <a:latin typeface="Century Gothic"/>
              </a:rPr>
              <a:t>2. Distribution of publications to other units of the organization through electronic data transmission systems such as e-mail without the purchase of reprints </a:t>
            </a:r>
          </a:p>
          <a:p>
            <a:pPr marL="171450" lvl="0" indent="-171450" algn="l" defTabSz="457200" rtl="0">
              <a:lnSpc>
                <a:spcPts val="1400"/>
              </a:lnSpc>
              <a:spcBef>
                <a:spcPct val="0"/>
              </a:spcBef>
            </a:pPr>
            <a:r>
              <a:rPr lang="en-GB" sz="1200" b="0" i="0" u="none" kern="0" baseline="0">
                <a:solidFill>
                  <a:srgbClr val="182E5C"/>
                </a:solidFill>
                <a:latin typeface="Century Gothic"/>
              </a:rPr>
              <a:t>3. Distribution of publications to external organizations via hard copy or electronically such as via e-mail without the purchase of reprints </a:t>
            </a:r>
          </a:p>
          <a:p>
            <a:pPr marL="171450" lvl="0" indent="-171450" algn="l" defTabSz="457200" rtl="0">
              <a:lnSpc>
                <a:spcPts val="1400"/>
              </a:lnSpc>
              <a:spcBef>
                <a:spcPct val="0"/>
              </a:spcBef>
            </a:pPr>
            <a:r>
              <a:rPr lang="en-GB" sz="1200" b="0" i="0" u="none" kern="0" baseline="0">
                <a:solidFill>
                  <a:srgbClr val="182E5C"/>
                </a:solidFill>
                <a:latin typeface="Century Gothic"/>
              </a:rPr>
              <a:t>4. Distributing copies of publications to customers or prospective customers by company salespeople without the purchase of reprints </a:t>
            </a:r>
          </a:p>
          <a:p>
            <a:pPr marL="171450" lvl="0" indent="-171450" algn="l" defTabSz="457200" rtl="0">
              <a:lnSpc>
                <a:spcPts val="1400"/>
              </a:lnSpc>
              <a:spcBef>
                <a:spcPct val="0"/>
              </a:spcBef>
            </a:pPr>
            <a:r>
              <a:rPr lang="en-GB" sz="1200" b="0" i="0" u="none" kern="0" baseline="0">
                <a:solidFill>
                  <a:srgbClr val="182E5C"/>
                </a:solidFill>
                <a:latin typeface="Century Gothic"/>
              </a:rPr>
              <a:t>5. Posting complete documents on an Internet or Intranet site without the purchase of reprints </a:t>
            </a:r>
          </a:p>
          <a:p>
            <a:pPr marL="171450" lvl="0" indent="-171450" algn="l" defTabSz="457200" rtl="0">
              <a:lnSpc>
                <a:spcPts val="1400"/>
              </a:lnSpc>
              <a:spcBef>
                <a:spcPct val="0"/>
              </a:spcBef>
            </a:pPr>
            <a:r>
              <a:rPr lang="en-GB" sz="1200" b="0" i="0" u="none" kern="0" baseline="0">
                <a:solidFill>
                  <a:srgbClr val="182E5C"/>
                </a:solidFill>
                <a:latin typeface="Century Gothic"/>
              </a:rPr>
              <a:t>6. Posting partial sections of documents on an Internet or Intranet site without approval </a:t>
            </a:r>
          </a:p>
          <a:p>
            <a:pPr marL="171450" lvl="0" indent="-171450" algn="l" defTabSz="457200" rtl="0">
              <a:lnSpc>
                <a:spcPts val="1400"/>
              </a:lnSpc>
              <a:spcBef>
                <a:spcPct val="0"/>
              </a:spcBef>
            </a:pPr>
            <a:r>
              <a:rPr lang="en-GB" sz="1200" b="0" i="0" u="none" kern="0" baseline="0">
                <a:solidFill>
                  <a:srgbClr val="182E5C"/>
                </a:solidFill>
                <a:latin typeface="Century Gothic"/>
              </a:rPr>
              <a:t>7. Placing this content on a Website other than one belonging to wind</a:t>
            </a:r>
            <a:r>
              <a:rPr lang="en-GB" sz="1200" b="1" i="0" u="none" kern="0" baseline="0">
                <a:solidFill>
                  <a:srgbClr val="C00000"/>
                </a:solidFill>
                <a:latin typeface="Century Gothic"/>
              </a:rPr>
              <a:t>:</a:t>
            </a:r>
            <a:r>
              <a:rPr lang="en-GB" sz="1200" b="1" i="0" u="none" kern="0" baseline="0">
                <a:solidFill>
                  <a:srgbClr val="182E5C"/>
                </a:solidFill>
                <a:latin typeface="Century Gothic"/>
              </a:rPr>
              <a:t>research</a:t>
            </a:r>
            <a:r>
              <a:rPr lang="en-GB" sz="1200" b="0" i="0" u="none" kern="0" baseline="0">
                <a:solidFill>
                  <a:srgbClr val="182E5C"/>
                </a:solidFill>
                <a:latin typeface="Century Gothic"/>
              </a:rPr>
              <a:t> and WindEnergy Hamburg. </a:t>
            </a:r>
          </a:p>
          <a:p>
            <a:pPr marL="171450" lvl="0" indent="-171450" algn="l" defTabSz="457200" rtl="0">
              <a:lnSpc>
                <a:spcPts val="1400"/>
              </a:lnSpc>
              <a:spcBef>
                <a:spcPct val="0"/>
              </a:spcBef>
            </a:pPr>
            <a:endParaRPr lang="en-GB" altLang="de-DE" sz="1200" kern="0" dirty="0">
              <a:solidFill>
                <a:srgbClr val="182E5C"/>
              </a:solidFill>
              <a:latin typeface="Century Gothic"/>
            </a:endParaRPr>
          </a:p>
          <a:p>
            <a:pPr marL="171450" lvl="0" indent="-171450" algn="l" defTabSz="457200" rtl="0">
              <a:lnSpc>
                <a:spcPts val="1400"/>
              </a:lnSpc>
              <a:spcBef>
                <a:spcPct val="0"/>
              </a:spcBef>
            </a:pPr>
            <a:r>
              <a:rPr lang="en-GB" sz="1200" b="0" i="0" u="none" kern="0" baseline="0">
                <a:solidFill>
                  <a:srgbClr val="182E5C"/>
                </a:solidFill>
                <a:latin typeface="Century Gothic"/>
              </a:rPr>
              <a:t>This content can be used for editorial purposes only providing the source is mentioned. Please cite/use as following: </a:t>
            </a:r>
            <a:r>
              <a:rPr lang="en-GB" sz="1200" kern="0">
                <a:solidFill>
                  <a:srgbClr val="182E5C"/>
                </a:solidFill>
                <a:latin typeface="Century Gothic"/>
              </a:rPr>
              <a:t/>
            </a:r>
            <a:br>
              <a:rPr lang="en-GB" sz="1200" kern="0">
                <a:solidFill>
                  <a:srgbClr val="182E5C"/>
                </a:solidFill>
                <a:latin typeface="Century Gothic"/>
              </a:rPr>
            </a:br>
            <a:r>
              <a:rPr lang="en-GB" sz="1200" b="0" i="0" u="none" kern="0" baseline="0">
                <a:solidFill>
                  <a:srgbClr val="182E5C"/>
                </a:solidFill>
                <a:latin typeface="Century Gothic"/>
                <a:sym typeface="Symbol" panose="05050102010706020507" pitchFamily="18" charset="2"/>
              </a:rPr>
              <a:t> </a:t>
            </a:r>
            <a:r>
              <a:rPr lang="en-GB" sz="1200" b="0" i="0" u="none" kern="0" baseline="0">
                <a:solidFill>
                  <a:srgbClr val="182E5C"/>
                </a:solidFill>
                <a:latin typeface="Century Gothic"/>
              </a:rPr>
              <a:t>wind</a:t>
            </a:r>
            <a:r>
              <a:rPr lang="en-GB" sz="1200" b="1" i="0" u="none" kern="0" baseline="0">
                <a:solidFill>
                  <a:srgbClr val="C00000"/>
                </a:solidFill>
                <a:latin typeface="Century Gothic"/>
              </a:rPr>
              <a:t>:</a:t>
            </a:r>
            <a:r>
              <a:rPr lang="en-GB" sz="1200" b="1" i="0" u="none" kern="0" baseline="0">
                <a:solidFill>
                  <a:srgbClr val="182E5C"/>
                </a:solidFill>
                <a:latin typeface="Century Gothic"/>
              </a:rPr>
              <a:t>research</a:t>
            </a:r>
            <a:r>
              <a:rPr lang="en-GB" sz="1200" b="0" i="0" u="none" kern="0" baseline="0">
                <a:solidFill>
                  <a:srgbClr val="182E5C"/>
                </a:solidFill>
                <a:latin typeface="Century Gothic"/>
              </a:rPr>
              <a:t>/WindEnergy Hamburg.</a:t>
            </a:r>
            <a:endParaRPr lang="en-GB" altLang="de-DE" sz="1200" kern="0" dirty="0">
              <a:solidFill>
                <a:srgbClr val="182E5C"/>
              </a:solidFill>
              <a:latin typeface="Century Gothic"/>
            </a:endParaRPr>
          </a:p>
        </p:txBody>
      </p:sp>
      <p:sp>
        <p:nvSpPr>
          <p:cNvPr id="8" name="Rechteck 7"/>
          <p:cNvSpPr/>
          <p:nvPr/>
        </p:nvSpPr>
        <p:spPr>
          <a:xfrm>
            <a:off x="5524500" y="2167731"/>
            <a:ext cx="4608513" cy="427037"/>
          </a:xfrm>
          <a:prstGeom prst="rect">
            <a:avLst/>
          </a:prstGeom>
        </p:spPr>
        <p:txBody>
          <a:bodyPr wrap="square" lIns="0" tIns="0" rIns="0" bIns="0" numCol="2" spcCol="0">
            <a:noAutofit/>
          </a:bodyPr>
          <a:lstStyle/>
          <a:p>
            <a:pPr lvl="0" algn="l" defTabSz="457200" rtl="0">
              <a:spcBef>
                <a:spcPct val="20000"/>
              </a:spcBef>
            </a:pPr>
            <a:r>
              <a:rPr lang="en-GB" sz="1200" b="0" i="0" u="none" baseline="0">
                <a:solidFill>
                  <a:srgbClr val="182E5C"/>
                </a:solidFill>
                <a:latin typeface="Century Gothic"/>
              </a:rPr>
              <a:t>Messeplatz 1 </a:t>
            </a:r>
          </a:p>
          <a:p>
            <a:pPr lvl="0" algn="l" defTabSz="457200" rtl="0">
              <a:spcBef>
                <a:spcPct val="20000"/>
              </a:spcBef>
            </a:pPr>
            <a:r>
              <a:rPr lang="en-GB" sz="1200" b="0" i="0" u="none" baseline="0">
                <a:solidFill>
                  <a:srgbClr val="182E5C"/>
                </a:solidFill>
                <a:latin typeface="Century Gothic"/>
              </a:rPr>
              <a:t>20357 Hamburg  Germany </a:t>
            </a:r>
          </a:p>
          <a:p>
            <a:pPr lvl="0" algn="l" defTabSz="457200" rtl="0">
              <a:spcBef>
                <a:spcPct val="20000"/>
              </a:spcBef>
            </a:pPr>
            <a:endParaRPr lang="en-GB" sz="1200" dirty="0">
              <a:solidFill>
                <a:srgbClr val="182E5C"/>
              </a:solidFill>
              <a:latin typeface="Century Gothic"/>
            </a:endParaRPr>
          </a:p>
          <a:p>
            <a:pPr lvl="0" algn="l" defTabSz="457200" rtl="0">
              <a:spcBef>
                <a:spcPct val="20000"/>
              </a:spcBef>
            </a:pPr>
            <a:r>
              <a:rPr lang="en-GB" sz="1200" b="0" i="0" u="none" baseline="0">
                <a:solidFill>
                  <a:srgbClr val="182E5C"/>
                </a:solidFill>
                <a:latin typeface="Century Gothic"/>
              </a:rPr>
              <a:t>Ph. +49 40 3569-2442 </a:t>
            </a:r>
          </a:p>
          <a:p>
            <a:pPr lvl="0" algn="l" defTabSz="457200" rtl="0">
              <a:spcBef>
                <a:spcPct val="20000"/>
              </a:spcBef>
            </a:pPr>
            <a:r>
              <a:rPr lang="en-GB" sz="1200" b="0" i="0" u="none" baseline="0">
                <a:solidFill>
                  <a:srgbClr val="182E5C"/>
                </a:solidFill>
                <a:latin typeface="Century Gothic"/>
              </a:rPr>
              <a:t>fax +49 40 3569-2449 </a:t>
            </a:r>
            <a:endParaRPr lang="en-GB" sz="1200" dirty="0">
              <a:solidFill>
                <a:srgbClr val="182E5C"/>
              </a:solidFill>
              <a:latin typeface="Century Gothic"/>
            </a:endParaRPr>
          </a:p>
        </p:txBody>
      </p:sp>
      <p:sp>
        <p:nvSpPr>
          <p:cNvPr id="10" name="Rechteck 9"/>
          <p:cNvSpPr/>
          <p:nvPr/>
        </p:nvSpPr>
        <p:spPr>
          <a:xfrm>
            <a:off x="5524501" y="1815103"/>
            <a:ext cx="4608512" cy="184666"/>
          </a:xfrm>
          <a:prstGeom prst="rect">
            <a:avLst/>
          </a:prstGeom>
        </p:spPr>
        <p:txBody>
          <a:bodyPr wrap="square" lIns="0" tIns="0" rIns="0" bIns="0">
            <a:spAutoFit/>
          </a:bodyPr>
          <a:lstStyle/>
          <a:p>
            <a:pPr lvl="0" algn="l" defTabSz="457200" rtl="0">
              <a:spcBef>
                <a:spcPct val="20000"/>
              </a:spcBef>
            </a:pPr>
            <a:r>
              <a:rPr lang="en-GB" sz="1200" b="0" i="0" u="none" baseline="0">
                <a:solidFill>
                  <a:srgbClr val="182E5C"/>
                </a:solidFill>
                <a:latin typeface="Century Gothic"/>
              </a:rPr>
              <a:t>Hamburg Messe und Congress GmbH </a:t>
            </a:r>
          </a:p>
        </p:txBody>
      </p:sp>
      <p:sp>
        <p:nvSpPr>
          <p:cNvPr id="12" name="Rechteck 11"/>
          <p:cNvSpPr/>
          <p:nvPr/>
        </p:nvSpPr>
        <p:spPr>
          <a:xfrm>
            <a:off x="554401" y="2167732"/>
            <a:ext cx="4609738" cy="427036"/>
          </a:xfrm>
          <a:prstGeom prst="rect">
            <a:avLst/>
          </a:prstGeom>
        </p:spPr>
        <p:txBody>
          <a:bodyPr wrap="square" lIns="0" tIns="0" rIns="0" bIns="0" numCol="2">
            <a:noAutofit/>
          </a:bodyPr>
          <a:lstStyle/>
          <a:p>
            <a:pPr lvl="0" algn="l" defTabSz="457200" rtl="0">
              <a:spcBef>
                <a:spcPct val="20000"/>
              </a:spcBef>
            </a:pPr>
            <a:r>
              <a:rPr lang="en-GB" sz="1200" b="0" i="0" u="none" baseline="0">
                <a:solidFill>
                  <a:srgbClr val="182E5C"/>
                </a:solidFill>
                <a:latin typeface="Century Gothic"/>
              </a:rPr>
              <a:t>Parkstrasse 123</a:t>
            </a:r>
            <a:r>
              <a:rPr lang="en-GB" sz="1200">
                <a:solidFill>
                  <a:srgbClr val="182E5C"/>
                </a:solidFill>
                <a:latin typeface="Century Gothic"/>
              </a:rPr>
              <a:t/>
            </a:r>
            <a:br>
              <a:rPr lang="en-GB" sz="1200">
                <a:solidFill>
                  <a:srgbClr val="182E5C"/>
                </a:solidFill>
                <a:latin typeface="Century Gothic"/>
              </a:rPr>
            </a:br>
            <a:r>
              <a:rPr lang="en-GB" sz="1200" b="0" i="0" u="none" baseline="0">
                <a:solidFill>
                  <a:srgbClr val="182E5C"/>
                </a:solidFill>
                <a:latin typeface="Century Gothic"/>
              </a:rPr>
              <a:t>28209 Bremen, Germany</a:t>
            </a:r>
            <a:endParaRPr lang="en-GB" sz="1200" dirty="0">
              <a:solidFill>
                <a:srgbClr val="182E5C"/>
              </a:solidFill>
              <a:latin typeface="Century Gothic"/>
            </a:endParaRPr>
          </a:p>
          <a:p>
            <a:pPr lvl="0" algn="l" defTabSz="457200" rtl="0">
              <a:spcBef>
                <a:spcPct val="20000"/>
              </a:spcBef>
            </a:pPr>
            <a:r>
              <a:rPr lang="en-GB" sz="1200" b="0" i="0" u="none" baseline="0">
                <a:solidFill>
                  <a:srgbClr val="182E5C"/>
                </a:solidFill>
                <a:latin typeface="Century Gothic"/>
              </a:rPr>
              <a:t>Ph.: +49 (0) 421 . 43 73 0-0 </a:t>
            </a:r>
            <a:r>
              <a:rPr lang="en-GB" sz="1200">
                <a:solidFill>
                  <a:srgbClr val="182E5C"/>
                </a:solidFill>
                <a:latin typeface="Century Gothic"/>
              </a:rPr>
              <a:t/>
            </a:r>
            <a:br>
              <a:rPr lang="en-GB" sz="1200">
                <a:solidFill>
                  <a:srgbClr val="182E5C"/>
                </a:solidFill>
                <a:latin typeface="Century Gothic"/>
              </a:rPr>
            </a:br>
            <a:r>
              <a:rPr lang="en-GB" sz="1200" b="0" i="0" u="none" baseline="0">
                <a:solidFill>
                  <a:srgbClr val="182E5C"/>
                </a:solidFill>
                <a:latin typeface="Century Gothic"/>
              </a:rPr>
              <a:t>Fax +49 (0) 421 . 43 73 0-11</a:t>
            </a:r>
          </a:p>
        </p:txBody>
      </p:sp>
    </p:spTree>
    <p:extLst>
      <p:ext uri="{BB962C8B-B14F-4D97-AF65-F5344CB8AC3E}">
        <p14:creationId xmlns:p14="http://schemas.microsoft.com/office/powerpoint/2010/main" val="104139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lvl="0" algn="l" rtl="0"/>
            <a:r>
              <a:rPr lang="en-GB" b="0" i="0" u="none" baseline="0"/>
              <a:t>INTRODUCTION</a:t>
            </a:r>
          </a:p>
          <a:p>
            <a:pPr lvl="0" algn="l" rtl="0"/>
            <a:r>
              <a:rPr lang="en-GB" sz="2000" b="0" i="0" u="none" baseline="0"/>
              <a:t>Objectives, Method, Participants (2 of 2)</a:t>
            </a:r>
            <a:endParaRPr lang="en-GB" sz="2000" dirty="0"/>
          </a:p>
        </p:txBody>
      </p:sp>
      <p:sp>
        <p:nvSpPr>
          <p:cNvPr id="3" name="Textplatzhalter 2"/>
          <p:cNvSpPr>
            <a:spLocks noGrp="1"/>
          </p:cNvSpPr>
          <p:nvPr>
            <p:ph type="body" sz="quarter" idx="16"/>
          </p:nvPr>
        </p:nvSpPr>
        <p:spPr/>
        <p:txBody>
          <a:bodyPr/>
          <a:lstStyle/>
          <a:p>
            <a:pPr algn="l" rtl="0"/>
            <a:r>
              <a:rPr lang="en-GB" sz="1300" b="0" i="0" u="none" kern="0" baseline="0">
                <a:solidFill>
                  <a:srgbClr val="0B2853"/>
                </a:solidFill>
                <a:cs typeface="Arial" panose="020B0604020202020204" pitchFamily="34" charset="0"/>
              </a:rPr>
              <a:t>The survey respondents’ activities primarily focus on the onshore segment, which delivered roughly three times as many responses as offshore. About 35% of respondents are active in both market segments.</a:t>
            </a:r>
          </a:p>
          <a:p>
            <a:pPr algn="l" rtl="0"/>
            <a:r>
              <a:rPr lang="en-GB" sz="1300" b="0" i="0" u="none" baseline="0">
                <a:solidFill>
                  <a:srgbClr val="0B2853"/>
                </a:solidFill>
                <a:cs typeface="Arial" panose="020B0604020202020204" pitchFamily="34" charset="0"/>
              </a:rPr>
              <a:t>Nearly half of responding companies engage in operation and maintenance business activities. Furthermore, around 40% are active in manufacturing as well as planning and project development, and more than one fifth perform installation-related work. Activities within manufacturing are mostly focused on production of turbines, rotor blades and other components.</a:t>
            </a:r>
          </a:p>
          <a:p>
            <a:pPr algn="l" rtl="0"/>
            <a:r>
              <a:rPr lang="en-GB" sz="1300" b="0" i="0" u="none" baseline="0">
                <a:solidFill>
                  <a:srgbClr val="0B2853"/>
                </a:solidFill>
                <a:cs typeface="Arial" panose="020B0604020202020204" pitchFamily="34" charset="0"/>
              </a:rPr>
              <a:t>Around 70% of respondents focus on the German and European markets. Over 30% of respondents are also active in the Asian, respectively, the North American markets, and more than 26% operate globally.</a:t>
            </a:r>
            <a:endParaRPr lang="en-GB" altLang="de-DE" sz="1300" dirty="0">
              <a:solidFill>
                <a:srgbClr val="0B2853"/>
              </a:solidFill>
              <a:cs typeface="Arial" panose="020B0604020202020204" pitchFamily="34" charset="0"/>
            </a:endParaRPr>
          </a:p>
          <a:p>
            <a:pPr algn="l" rtl="0"/>
            <a:r>
              <a:rPr lang="en-GB" sz="1300" b="0" i="0" u="none" baseline="0"/>
              <a:t>More than one third of respondents hold a managerial position, followed by respondents from sales, other functions, R&amp;D and design as well as maintenance and service.</a:t>
            </a:r>
            <a:endParaRPr lang="en-GB" sz="1300"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Furthermore, the distribution of the market participants’ activities and those of the respondents’ companies as reflected by the WindEnergy trend</a:t>
            </a:r>
            <a:r>
              <a:rPr lang="en-GB" b="0" i="1" u="none" baseline="0">
                <a:solidFill>
                  <a:srgbClr val="C00000"/>
                </a:solidFill>
                <a:cs typeface="Arial" panose="020B0604020202020204" pitchFamily="34" charset="0"/>
              </a:rPr>
              <a:t>:</a:t>
            </a:r>
            <a:r>
              <a:rPr lang="en-GB" b="1" i="1" u="none" baseline="0">
                <a:solidFill>
                  <a:srgbClr val="0B2853"/>
                </a:solidFill>
                <a:cs typeface="Arial" panose="020B0604020202020204" pitchFamily="34" charset="0"/>
              </a:rPr>
              <a:t>index</a:t>
            </a:r>
            <a:r>
              <a:rPr lang="en-GB" b="0" i="1" u="none" baseline="0">
                <a:solidFill>
                  <a:srgbClr val="0B2853"/>
                </a:solidFill>
                <a:cs typeface="Arial" panose="020B0604020202020204" pitchFamily="34" charset="0"/>
              </a:rPr>
              <a:t> (WEtix) mood barometer is representative of the market structures. </a:t>
            </a:r>
            <a:endParaRPr lang="en-GB" altLang="de-DE" dirty="0">
              <a:solidFill>
                <a:srgbClr val="0B2853"/>
              </a:solidFill>
              <a:cs typeface="Arial" panose="020B0604020202020204" pitchFamily="34" charset="0"/>
            </a:endParaRPr>
          </a:p>
        </p:txBody>
      </p:sp>
    </p:spTree>
    <p:extLst>
      <p:ext uri="{BB962C8B-B14F-4D97-AF65-F5344CB8AC3E}">
        <p14:creationId xmlns:p14="http://schemas.microsoft.com/office/powerpoint/2010/main" val="400061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lvl="0" algn="l" rtl="0"/>
            <a:r>
              <a:rPr lang="en-GB" b="0" i="0" u="none" baseline="0"/>
              <a:t>Summary</a:t>
            </a:r>
            <a:endParaRPr lang="en-GB" dirty="0"/>
          </a:p>
          <a:p>
            <a:pPr lvl="0" algn="l" rtl="0"/>
            <a:r>
              <a:rPr lang="en-GB" sz="2000" b="0" i="0" u="none" baseline="0"/>
              <a:t>KEY FINDINGS – </a:t>
            </a:r>
            <a:r>
              <a:rPr lang="en-GB" sz="2000"/>
              <a:t/>
            </a:r>
            <a:br>
              <a:rPr lang="en-GB" sz="2000"/>
            </a:br>
            <a:r>
              <a:rPr lang="en-GB" sz="2000" b="0" i="0" u="none" baseline="0"/>
              <a:t>COMPARING SURVEYS 1 TO 6</a:t>
            </a:r>
            <a:endParaRPr lang="en-GB" sz="2000" dirty="0"/>
          </a:p>
        </p:txBody>
      </p:sp>
      <p:sp>
        <p:nvSpPr>
          <p:cNvPr id="3" name="Textplatzhalter 2"/>
          <p:cNvSpPr>
            <a:spLocks noGrp="1"/>
          </p:cNvSpPr>
          <p:nvPr>
            <p:ph type="body" sz="quarter" idx="16"/>
          </p:nvPr>
        </p:nvSpPr>
        <p:spPr/>
        <p:txBody>
          <a:bodyPr/>
          <a:lstStyle/>
          <a:p>
            <a:pPr algn="l" rtl="0"/>
            <a:r>
              <a:rPr lang="en-GB" sz="1300" b="0" i="0" u="none" kern="0" baseline="0" dirty="0">
                <a:solidFill>
                  <a:srgbClr val="0B2853"/>
                </a:solidFill>
                <a:cs typeface="Arial" panose="020B0604020202020204" pitchFamily="34" charset="0"/>
              </a:rPr>
              <a:t>The survey respondents’ activities primarily focus on the onshore segment, which delivered over three times as many responses as offshore. About 35% of respondents are active in both market segments.</a:t>
            </a:r>
          </a:p>
          <a:p>
            <a:r>
              <a:rPr lang="en-GB" sz="1300" b="0" i="0" u="none" baseline="0" dirty="0">
                <a:solidFill>
                  <a:srgbClr val="0B2853"/>
                </a:solidFill>
                <a:cs typeface="Arial" panose="020B0604020202020204" pitchFamily="34" charset="0"/>
              </a:rPr>
              <a:t>While the </a:t>
            </a:r>
            <a:r>
              <a:rPr lang="en-GB" sz="1300" b="0" i="0" u="none" baseline="0" dirty="0" err="1">
                <a:solidFill>
                  <a:srgbClr val="0B2853"/>
                </a:solidFill>
                <a:cs typeface="Arial" panose="020B0604020202020204" pitchFamily="34" charset="0"/>
              </a:rPr>
              <a:t>WEtix</a:t>
            </a:r>
            <a:r>
              <a:rPr lang="en-GB" sz="1300" b="0" i="0" u="none" baseline="0" dirty="0">
                <a:solidFill>
                  <a:srgbClr val="0B2853"/>
                </a:solidFill>
                <a:cs typeface="Arial" panose="020B0604020202020204" pitchFamily="34" charset="0"/>
              </a:rPr>
              <a:t> participants share a positive outlook on the current development of business conditions </a:t>
            </a:r>
            <a:r>
              <a:rPr lang="en-GB" sz="1300" dirty="0">
                <a:solidFill>
                  <a:srgbClr val="0B2853"/>
                </a:solidFill>
                <a:cs typeface="Arial" panose="020B0604020202020204" pitchFamily="34" charset="0"/>
              </a:rPr>
              <a:t>for </a:t>
            </a:r>
            <a:r>
              <a:rPr lang="en-GB" sz="1300" dirty="0" smtClean="0">
                <a:solidFill>
                  <a:srgbClr val="0B2853"/>
                </a:solidFill>
                <a:cs typeface="Arial" panose="020B0604020202020204" pitchFamily="34" charset="0"/>
              </a:rPr>
              <a:t>onshore </a:t>
            </a:r>
            <a:r>
              <a:rPr lang="en-GB" sz="1300" dirty="0">
                <a:solidFill>
                  <a:srgbClr val="0B2853"/>
                </a:solidFill>
                <a:cs typeface="Arial" panose="020B0604020202020204" pitchFamily="34" charset="0"/>
              </a:rPr>
              <a:t>wind energy in </a:t>
            </a:r>
            <a:r>
              <a:rPr lang="en-GB" sz="1300" b="0" i="0" u="none" baseline="0" dirty="0">
                <a:solidFill>
                  <a:srgbClr val="0B2853"/>
                </a:solidFill>
                <a:cs typeface="Arial" panose="020B0604020202020204" pitchFamily="34" charset="0"/>
              </a:rPr>
              <a:t>Europe (including Germany) in general, the views of the development in Germany specifically are again less pessimistic, a trend first seen in the last survey. The assessment for North America, Asia and the rest of the world remains stable at a relatively high level.</a:t>
            </a:r>
          </a:p>
          <a:p>
            <a:pPr algn="l" rtl="0"/>
            <a:r>
              <a:rPr lang="en-GB" sz="1300" b="0" i="0" u="none" baseline="0" dirty="0">
                <a:solidFill>
                  <a:srgbClr val="0B2853"/>
                </a:solidFill>
                <a:cs typeface="Arial" panose="020B0604020202020204" pitchFamily="34" charset="0"/>
              </a:rPr>
              <a:t>The current business environment for offshore wind energy is seen in a positive light across all regions. The economic conditions within Europe are increasingly receiving very high marks. The survey results for Germany are likewise improving significantly, for the first time returning to the level of the first </a:t>
            </a:r>
            <a:r>
              <a:rPr lang="en-GB" sz="1300" b="0" i="0" u="none" baseline="0" dirty="0" err="1">
                <a:solidFill>
                  <a:srgbClr val="0B2853"/>
                </a:solidFill>
                <a:cs typeface="Arial" panose="020B0604020202020204" pitchFamily="34" charset="0"/>
              </a:rPr>
              <a:t>WEtix</a:t>
            </a:r>
            <a:r>
              <a:rPr lang="en-GB" sz="1300" b="0" i="0" u="none" baseline="0" dirty="0">
                <a:solidFill>
                  <a:srgbClr val="0B2853"/>
                </a:solidFill>
                <a:cs typeface="Arial" panose="020B0604020202020204" pitchFamily="34" charset="0"/>
              </a:rPr>
              <a:t> survey in spring 2018.</a:t>
            </a:r>
          </a:p>
          <a:p>
            <a:pPr algn="l" rtl="0"/>
            <a:r>
              <a:rPr lang="en-GB" sz="1300" b="0" i="0" u="none" baseline="0" dirty="0">
                <a:solidFill>
                  <a:srgbClr val="0B2853"/>
                </a:solidFill>
                <a:cs typeface="Arial" panose="020B0604020202020204" pitchFamily="34" charset="0"/>
              </a:rPr>
              <a:t>The market situation in the onshore wind industry in North America and Asia is increasingly seen as positive, and the assessment of the market in the rest of the world remains positive, despite some losses. Following last year's drop, the values for Europe are now back in the positive range, if only slightly; and the mood in Germany is showing stronger signs of a recovery.</a:t>
            </a:r>
          </a:p>
          <a:p>
            <a:pPr algn="l" rtl="0"/>
            <a:r>
              <a:rPr lang="en-GB" sz="1300" b="0" i="0" u="none" baseline="0" dirty="0">
                <a:solidFill>
                  <a:srgbClr val="0B2853"/>
                </a:solidFill>
                <a:cs typeface="Arial" panose="020B0604020202020204" pitchFamily="34" charset="0"/>
              </a:rPr>
              <a:t>Around the world the expectations for the future onshore wind market are optimistic: in Europe, North America, Asia and the rest of the world in particular, the outlook on the market situation is increasingly positive. As for the future of the onshore wind industry in Germany, assessments are more optimistic once again, and for the first time since the spring of 2019 values have returned to the positive range. </a:t>
            </a:r>
          </a:p>
          <a:p>
            <a:pPr marL="0" indent="0" algn="l" rtl="0">
              <a:buNone/>
            </a:pPr>
            <a:endParaRPr lang="en-GB" altLang="de-DE" sz="1200" dirty="0">
              <a:solidFill>
                <a:srgbClr val="0B2853"/>
              </a:solidFill>
              <a:cs typeface="Arial" panose="020B0604020202020204" pitchFamily="34" charset="0"/>
            </a:endParaRPr>
          </a:p>
          <a:p>
            <a:endParaRPr lang="en-GB" sz="1300"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The sixth online survey, conducted in autumn 2020, again saw a high</a:t>
            </a:r>
            <a:r>
              <a:rPr lang="en-GB" b="0" i="1" u="none" baseline="0">
                <a:solidFill>
                  <a:srgbClr val="FF0000"/>
                </a:solidFill>
                <a:cs typeface="Arial" panose="020B0604020202020204" pitchFamily="34" charset="0"/>
              </a:rPr>
              <a:t> </a:t>
            </a:r>
            <a:r>
              <a:rPr lang="en-GB" b="0" i="1" u="none" baseline="0">
                <a:solidFill>
                  <a:srgbClr val="0B2853"/>
                </a:solidFill>
                <a:cs typeface="Arial" panose="020B0604020202020204" pitchFamily="34" charset="0"/>
              </a:rPr>
              <a:t>response rate. All in all more than 7,500 individuals took part this time, sharing their assessments of the global onshore and offshore wind energy industry. The key findings are as follows:</a:t>
            </a:r>
            <a:endParaRPr lang="en-GB" altLang="de-DE" dirty="0">
              <a:solidFill>
                <a:srgbClr val="0B2853"/>
              </a:solidFill>
              <a:cs typeface="Arial" panose="020B0604020202020204" pitchFamily="34" charset="0"/>
            </a:endParaRPr>
          </a:p>
        </p:txBody>
      </p:sp>
    </p:spTree>
    <p:extLst>
      <p:ext uri="{BB962C8B-B14F-4D97-AF65-F5344CB8AC3E}">
        <p14:creationId xmlns:p14="http://schemas.microsoft.com/office/powerpoint/2010/main" val="169630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lvl="0" algn="l" rtl="0"/>
            <a:r>
              <a:rPr lang="en-GB" b="0" i="0" u="none" baseline="0"/>
              <a:t>Summary</a:t>
            </a:r>
            <a:endParaRPr lang="en-GB" dirty="0"/>
          </a:p>
          <a:p>
            <a:pPr lvl="0" algn="l" rtl="0"/>
            <a:r>
              <a:rPr lang="en-GB" sz="2000" b="0" i="0" u="none" baseline="0"/>
              <a:t>KEY FINDINGS – </a:t>
            </a:r>
            <a:r>
              <a:rPr lang="en-GB" sz="2000"/>
              <a:t/>
            </a:r>
            <a:br>
              <a:rPr lang="en-GB" sz="2000"/>
            </a:br>
            <a:r>
              <a:rPr lang="en-GB" sz="2000" b="0" i="0" u="none" baseline="0"/>
              <a:t>COMPARING SURVEYS 1 TO 6</a:t>
            </a:r>
            <a:endParaRPr lang="en-GB" sz="2000" dirty="0"/>
          </a:p>
        </p:txBody>
      </p:sp>
      <p:sp>
        <p:nvSpPr>
          <p:cNvPr id="3" name="Textplatzhalter 2"/>
          <p:cNvSpPr>
            <a:spLocks noGrp="1"/>
          </p:cNvSpPr>
          <p:nvPr>
            <p:ph type="body" sz="quarter" idx="16"/>
          </p:nvPr>
        </p:nvSpPr>
        <p:spPr/>
        <p:txBody>
          <a:bodyPr/>
          <a:lstStyle/>
          <a:p>
            <a:pPr algn="l" rtl="0"/>
            <a:r>
              <a:rPr lang="en-GB" sz="1300" b="0" i="0" u="none" baseline="0">
                <a:solidFill>
                  <a:srgbClr val="0B2853"/>
                </a:solidFill>
                <a:cs typeface="Arial" panose="020B0604020202020204" pitchFamily="34" charset="0"/>
              </a:rPr>
              <a:t>Assessments of the offshore wind market situation for Europe, North America and Asia remain in the positive range and are trending slightly upwards; the rest of the world has managed to stop the negative trend seen in the past two surveys. The offshore wind market in Germany has received a positive assessment for the first time since the spring of 2019. </a:t>
            </a:r>
          </a:p>
          <a:p>
            <a:pPr algn="l" rtl="0"/>
            <a:r>
              <a:rPr lang="en-GB" sz="1300" b="0" i="0" u="none" baseline="0">
                <a:solidFill>
                  <a:srgbClr val="0B2853"/>
                </a:solidFill>
                <a:cs typeface="Arial" panose="020B0604020202020204" pitchFamily="34" charset="0"/>
              </a:rPr>
              <a:t>Expectations for the future of offshore wind are very positive: While Europe, Asia and the rest of the world achieved even better results than in the last WEtix, North America remains unchanged at a relatively high level. Germany has seen a remarkable recovery throughout the most recent surveys, with results well inside the positive range and the current survey showing the highest values achieved to date.</a:t>
            </a:r>
          </a:p>
          <a:p>
            <a:pPr algn="l" rtl="0"/>
            <a:r>
              <a:rPr lang="en-GB" sz="1300" b="0" i="0" u="none" baseline="0">
                <a:solidFill>
                  <a:srgbClr val="0B2853"/>
                </a:solidFill>
                <a:cs typeface="Arial" panose="020B0604020202020204" pitchFamily="34" charset="0"/>
              </a:rPr>
              <a:t>The mood in the German wind industry has recovered from some extremely negative values in November 2019: the current situation in the onshore wind market has improved and received slightly positive-trending assessments for the coming two years. Looking at the prospective offshore wind market two years from now, Germany received the best assessment to date.</a:t>
            </a:r>
          </a:p>
          <a:p>
            <a:pPr algn="l" rtl="0"/>
            <a:r>
              <a:rPr lang="en-GB" sz="1300" b="0" i="0" u="none" baseline="0">
                <a:solidFill>
                  <a:srgbClr val="0B2853"/>
                </a:solidFill>
                <a:cs typeface="Arial" panose="020B0604020202020204" pitchFamily="34" charset="0"/>
              </a:rPr>
              <a:t>In the current survey, the mood in the European onshore wind industry has returned to the positive range, and for the coming two years, the market assessments reflect a decidedly positive mindset. The assessments of the current situation in the offshore wind industry are likewise trending upwards, and expectations for the coming two years got the highest value ever since the beginning of WEtix surveys.</a:t>
            </a:r>
          </a:p>
          <a:p>
            <a:pPr algn="l" rtl="0"/>
            <a:r>
              <a:rPr lang="en-GB" sz="1300" b="0" i="0" u="none" baseline="0">
                <a:solidFill>
                  <a:srgbClr val="0B2853"/>
                </a:solidFill>
                <a:cs typeface="Arial" panose="020B0604020202020204" pitchFamily="34" charset="0"/>
              </a:rPr>
              <a:t>In North America, thumbs are up for the present wind market as well as the two-year outlook, with a slightly upward trend; the onshore and offshore segments of the wind industry achieved similar values.</a:t>
            </a:r>
          </a:p>
          <a:p>
            <a:endParaRPr lang="en-GB" sz="1280" dirty="0"/>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Expectations for the future of the international wind market are positive globally and continue to rise. For the first time in the past 12 months, the future of the German market has received positive marks.</a:t>
            </a:r>
          </a:p>
        </p:txBody>
      </p:sp>
    </p:spTree>
    <p:extLst>
      <p:ext uri="{BB962C8B-B14F-4D97-AF65-F5344CB8AC3E}">
        <p14:creationId xmlns:p14="http://schemas.microsoft.com/office/powerpoint/2010/main" val="279453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lvl="0" algn="l" rtl="0"/>
            <a:r>
              <a:rPr lang="en-GB" b="0" i="0" u="none" baseline="0"/>
              <a:t>Summary</a:t>
            </a:r>
            <a:endParaRPr lang="en-GB" dirty="0"/>
          </a:p>
          <a:p>
            <a:pPr lvl="0" algn="l" rtl="0"/>
            <a:r>
              <a:rPr lang="en-GB" sz="2000" b="0" i="0" u="none" baseline="0"/>
              <a:t>KEY FINDINGS – </a:t>
            </a:r>
            <a:r>
              <a:rPr lang="en-GB" sz="2000"/>
              <a:t/>
            </a:r>
            <a:br>
              <a:rPr lang="en-GB" sz="2000"/>
            </a:br>
            <a:r>
              <a:rPr lang="en-GB" sz="2000" b="0" i="0" u="none" baseline="0"/>
              <a:t>COMPARING SURVEYS 1 TO 6</a:t>
            </a:r>
            <a:endParaRPr lang="en-GB" sz="2000" dirty="0"/>
          </a:p>
        </p:txBody>
      </p:sp>
      <p:sp>
        <p:nvSpPr>
          <p:cNvPr id="3" name="Textplatzhalter 2"/>
          <p:cNvSpPr>
            <a:spLocks noGrp="1"/>
          </p:cNvSpPr>
          <p:nvPr>
            <p:ph type="body" sz="quarter" idx="16"/>
          </p:nvPr>
        </p:nvSpPr>
        <p:spPr/>
        <p:txBody>
          <a:bodyPr/>
          <a:lstStyle/>
          <a:p>
            <a:pPr algn="l" rtl="0"/>
            <a:r>
              <a:rPr lang="en-GB" sz="1300" b="0" i="0" u="none" baseline="0">
                <a:solidFill>
                  <a:srgbClr val="0B2853"/>
                </a:solidFill>
                <a:cs typeface="Arial" panose="020B0604020202020204" pitchFamily="34" charset="0"/>
              </a:rPr>
              <a:t>The assessments of the current situation in the Asian onshore wind industry turned out significantly better than in spring of this year; expectations for the market in two years remain unchanged, hovering in a high, positive range. The mood in the offshore wind industry is likewise viewed as positive, and long-term expectations are very positive.</a:t>
            </a:r>
          </a:p>
          <a:p>
            <a:pPr algn="l" rtl="0"/>
            <a:r>
              <a:rPr lang="en-GB" sz="1300" b="0" i="0" u="none" baseline="0">
                <a:solidFill>
                  <a:srgbClr val="0B2853"/>
                </a:solidFill>
                <a:cs typeface="Arial" panose="020B0604020202020204" pitchFamily="34" charset="0"/>
              </a:rPr>
              <a:t>The current market situation for the onshore wind industry in ‘Rest of World’ countries continues to receive positive marks, if with a slight downward trend. Expectations for the future are positive, showing slight gains. The views regarding the offshore wind industry are currently slightly in the positive range again, and two-year expectations are clearly positive.</a:t>
            </a:r>
          </a:p>
          <a:p>
            <a:pPr marL="0" indent="0" algn="l" rtl="0">
              <a:buNone/>
            </a:pPr>
            <a:endParaRPr lang="en-GB" altLang="de-DE" dirty="0">
              <a:solidFill>
                <a:srgbClr val="0B2853"/>
              </a:solidFill>
              <a:cs typeface="Arial" panose="020B0604020202020204" pitchFamily="34" charset="0"/>
            </a:endParaRPr>
          </a:p>
          <a:p>
            <a:endParaRPr lang="en-GB" altLang="de-DE" sz="1200" dirty="0">
              <a:solidFill>
                <a:srgbClr val="0B2853"/>
              </a:solidFill>
              <a:cs typeface="Arial" panose="020B0604020202020204" pitchFamily="34" charset="0"/>
            </a:endParaRPr>
          </a:p>
        </p:txBody>
      </p:sp>
      <p:sp>
        <p:nvSpPr>
          <p:cNvPr id="4" name="Textplatzhalter 3"/>
          <p:cNvSpPr>
            <a:spLocks noGrp="1"/>
          </p:cNvSpPr>
          <p:nvPr>
            <p:ph type="body" sz="quarter" idx="18"/>
          </p:nvPr>
        </p:nvSpPr>
        <p:spPr/>
        <p:txBody>
          <a:bodyPr/>
          <a:lstStyle/>
          <a:p>
            <a:pPr algn="l" rtl="0"/>
            <a:r>
              <a:rPr lang="en-GB" b="0" i="1" u="none" baseline="0">
                <a:solidFill>
                  <a:srgbClr val="0B2853"/>
                </a:solidFill>
                <a:cs typeface="Arial" panose="020B0604020202020204" pitchFamily="34" charset="0"/>
              </a:rPr>
              <a:t>Especially the future market situation in the offshore wind industry is receiving positive to very positive assessments.</a:t>
            </a:r>
            <a:endParaRPr lang="en-GB" altLang="de-DE" dirty="0">
              <a:solidFill>
                <a:srgbClr val="0B2853"/>
              </a:solidFill>
              <a:cs typeface="Arial" panose="020B0604020202020204" pitchFamily="34" charset="0"/>
            </a:endParaRPr>
          </a:p>
        </p:txBody>
      </p:sp>
    </p:spTree>
    <p:extLst>
      <p:ext uri="{BB962C8B-B14F-4D97-AF65-F5344CB8AC3E}">
        <p14:creationId xmlns:p14="http://schemas.microsoft.com/office/powerpoint/2010/main" val="80627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lvl="0" algn="l" rtl="0"/>
            <a:r>
              <a:rPr lang="en-GB" b="0" i="0" u="none" baseline="0"/>
              <a:t>Summary</a:t>
            </a:r>
          </a:p>
          <a:p>
            <a:pPr lvl="0" algn="l" rtl="0"/>
            <a:r>
              <a:rPr lang="en-GB" sz="2000" b="0" i="0" u="none" baseline="0"/>
              <a:t>KEY FINDINGS – </a:t>
            </a:r>
            <a:r>
              <a:rPr lang="en-GB" sz="2000"/>
              <a:t/>
            </a:r>
            <a:br>
              <a:rPr lang="en-GB" sz="2000"/>
            </a:br>
            <a:r>
              <a:rPr lang="en-GB" sz="2000" b="0" i="0" u="none" baseline="0"/>
              <a:t>COMPARING SURVEYS 1 TO 6</a:t>
            </a:r>
            <a:endParaRPr lang="en-GB" sz="2000" dirty="0"/>
          </a:p>
        </p:txBody>
      </p:sp>
      <p:sp>
        <p:nvSpPr>
          <p:cNvPr id="3" name="Textplatzhalter 2"/>
          <p:cNvSpPr>
            <a:spLocks noGrp="1"/>
          </p:cNvSpPr>
          <p:nvPr>
            <p:ph type="body" sz="quarter" idx="16"/>
          </p:nvPr>
        </p:nvSpPr>
        <p:spPr/>
        <p:txBody>
          <a:bodyPr/>
          <a:lstStyle/>
          <a:p>
            <a:pPr algn="l" rtl="0"/>
            <a:r>
              <a:rPr lang="en-GB" sz="1300" b="0" i="0" u="none" baseline="0">
                <a:solidFill>
                  <a:srgbClr val="0B2853"/>
                </a:solidFill>
                <a:cs typeface="Arial" panose="020B0604020202020204" pitchFamily="34" charset="0"/>
              </a:rPr>
              <a:t>Respondents are expecting consolidation processes in both the onshore and offshore segments to decline somewhat. Ratings of the intensity of consolidation processes </a:t>
            </a:r>
            <a:r>
              <a:rPr lang="en-GB" sz="1300" b="0" i="0" u="none" baseline="0">
                <a:cs typeface="Arial" panose="020B0604020202020204" pitchFamily="34" charset="0"/>
              </a:rPr>
              <a:t>in the offshore segment are at the lowest level since the surveys first began.</a:t>
            </a:r>
          </a:p>
          <a:p>
            <a:pPr algn="l" rtl="0"/>
            <a:r>
              <a:rPr lang="en-GB" sz="1300" b="0" i="0" u="none" baseline="0">
                <a:solidFill>
                  <a:srgbClr val="0B2853"/>
                </a:solidFill>
                <a:cs typeface="Arial" panose="020B0604020202020204" pitchFamily="34" charset="0"/>
              </a:rPr>
              <a:t>Expectations regarding the optimisation potential driven by digitalisation remain at a high level for both onshore and offshore wind energy, if with minimal losses, with slightly higher marks given to the offshore wind industry than to the onshore segment, a trend first seen in spring 2019.</a:t>
            </a:r>
            <a:endParaRPr lang="en-GB" altLang="de-DE" sz="1300" dirty="0">
              <a:solidFill>
                <a:srgbClr val="FF0000"/>
              </a:solidFill>
              <a:cs typeface="Arial" panose="020B0604020202020204" pitchFamily="34" charset="0"/>
            </a:endParaRPr>
          </a:p>
          <a:p>
            <a:pPr algn="l" rtl="0"/>
            <a:r>
              <a:rPr lang="en-GB" sz="1300" b="0" i="0" u="none" baseline="0">
                <a:solidFill>
                  <a:srgbClr val="0B2853"/>
                </a:solidFill>
                <a:cs typeface="Arial" panose="020B0604020202020204" pitchFamily="34" charset="0"/>
              </a:rPr>
              <a:t>The mood in terms of the saving potential offered by new technologies is unchanged, remaining in the medium to high range. The saving potential in offshore wind energy has been receiving significantly better ratings than onshore ever since the WEtix was first launched.</a:t>
            </a:r>
          </a:p>
          <a:p>
            <a:pPr algn="l" rtl="0"/>
            <a:r>
              <a:rPr lang="en-GB" sz="1300" b="0" i="0" u="none" baseline="0">
                <a:solidFill>
                  <a:srgbClr val="0B2853"/>
                </a:solidFill>
                <a:cs typeface="Arial" panose="020B0604020202020204" pitchFamily="34" charset="0"/>
              </a:rPr>
              <a:t>Over 50% of respondents for onshore, and more than 60% for offshore believe that the coronavirus pandemic has either no effect on the wind industry, or even that it affects it in a positive or very positive manner. These responses contrast with close to 40% who fear negative consequences. Opinions about the likeliness of very negative versus very positive effects are distributed about evenly.</a:t>
            </a:r>
          </a:p>
          <a:p>
            <a:pPr algn="l" rtl="0"/>
            <a:r>
              <a:rPr lang="en-GB" sz="1300" b="0" i="0" u="none" baseline="0">
                <a:solidFill>
                  <a:srgbClr val="0B2853"/>
                </a:solidFill>
                <a:cs typeface="Arial" panose="020B0604020202020204" pitchFamily="34" charset="0"/>
              </a:rPr>
              <a:t>Half of respondents believe it is likely or very likely that the production of green hydrogen will play a key role for wind energy over the next three years. This means that green hydrogen continues to be considered as highly important for the future, despite slight losses compared with the spring 2020 survey.</a:t>
            </a:r>
          </a:p>
          <a:p>
            <a:endParaRPr lang="en-GB" altLang="de-DE" dirty="0">
              <a:solidFill>
                <a:srgbClr val="0B2853"/>
              </a:solidFill>
              <a:cs typeface="Arial" panose="020B0604020202020204" pitchFamily="34" charset="0"/>
            </a:endParaRPr>
          </a:p>
          <a:p>
            <a:pPr marL="0" indent="0" algn="l" rtl="0">
              <a:buNone/>
            </a:pPr>
            <a:endParaRPr lang="en-GB" dirty="0"/>
          </a:p>
          <a:p>
            <a:pPr marL="0" indent="0" algn="l" rtl="0">
              <a:buNone/>
            </a:pPr>
            <a:endParaRPr lang="en-GB" dirty="0"/>
          </a:p>
        </p:txBody>
      </p:sp>
      <p:sp>
        <p:nvSpPr>
          <p:cNvPr id="4" name="Textplatzhalter 3"/>
          <p:cNvSpPr>
            <a:spLocks noGrp="1"/>
          </p:cNvSpPr>
          <p:nvPr>
            <p:ph type="body" sz="quarter" idx="18"/>
          </p:nvPr>
        </p:nvSpPr>
        <p:spPr/>
        <p:txBody>
          <a:bodyPr/>
          <a:lstStyle/>
          <a:p>
            <a:pPr algn="l" rtl="0"/>
            <a:r>
              <a:rPr lang="en-GB" b="0" i="1" u="none" baseline="0"/>
              <a:t>In addition to the traditional catalogue of questions and the question regarding green hydrogen which was added for the spring 2020 survey, the sixth online survey introduced an additional question to address the consequences of the coronavirus pandemic.</a:t>
            </a:r>
            <a:endParaRPr lang="en-GB" altLang="de-DE" dirty="0"/>
          </a:p>
        </p:txBody>
      </p:sp>
    </p:spTree>
    <p:extLst>
      <p:ext uri="{BB962C8B-B14F-4D97-AF65-F5344CB8AC3E}">
        <p14:creationId xmlns:p14="http://schemas.microsoft.com/office/powerpoint/2010/main" val="43999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algn="l" rtl="0"/>
            <a:r>
              <a:rPr lang="en-GB" b="0" i="0" u="none" baseline="0"/>
              <a:t>Overview of countries studied</a:t>
            </a:r>
            <a:endParaRPr lang="en-GB" dirty="0"/>
          </a:p>
        </p:txBody>
      </p:sp>
      <p:sp>
        <p:nvSpPr>
          <p:cNvPr id="4" name="Textplatzhalter 3"/>
          <p:cNvSpPr>
            <a:spLocks noGrp="1"/>
          </p:cNvSpPr>
          <p:nvPr>
            <p:ph type="body" sz="quarter" idx="18"/>
          </p:nvPr>
        </p:nvSpPr>
        <p:spPr/>
        <p:txBody>
          <a:bodyPr/>
          <a:lstStyle/>
          <a:p>
            <a:pPr algn="l" rtl="0"/>
            <a:r>
              <a:rPr lang="en-GB" b="0" i="1" u="none" kern="0" baseline="0">
                <a:solidFill>
                  <a:srgbClr val="0B2853"/>
                </a:solidFill>
                <a:cs typeface="Arial" panose="020B0604020202020204" pitchFamily="34" charset="0"/>
              </a:rPr>
              <a:t>The survey covers all onshore and offshore wind energy regions globally. The pre-defined market regions were: Germany, Europe (including Germany), North America, Asia and Rest of World (RoW), including Africa, Australia as well as Central and South America.</a:t>
            </a:r>
            <a:endParaRPr lang="en-GB" altLang="de-DE" kern="0" dirty="0">
              <a:solidFill>
                <a:srgbClr val="0B2853"/>
              </a:solidFill>
              <a:cs typeface="Arial" panose="020B0604020202020204" pitchFamily="34" charset="0"/>
            </a:endParaRPr>
          </a:p>
        </p:txBody>
      </p:sp>
      <p:pic>
        <p:nvPicPr>
          <p:cNvPr id="5" name="Grafik 4"/>
          <p:cNvPicPr>
            <a:picLocks noChangeAspect="1"/>
          </p:cNvPicPr>
          <p:nvPr/>
        </p:nvPicPr>
        <p:blipFill>
          <a:blip r:embed="rId2"/>
          <a:stretch>
            <a:fillRect/>
          </a:stretch>
        </p:blipFill>
        <p:spPr>
          <a:xfrm>
            <a:off x="555626" y="3168651"/>
            <a:ext cx="7173850" cy="3600450"/>
          </a:xfrm>
          <a:prstGeom prst="rect">
            <a:avLst/>
          </a:prstGeom>
        </p:spPr>
      </p:pic>
    </p:spTree>
    <p:extLst>
      <p:ext uri="{BB962C8B-B14F-4D97-AF65-F5344CB8AC3E}">
        <p14:creationId xmlns:p14="http://schemas.microsoft.com/office/powerpoint/2010/main" val="494004338"/>
      </p:ext>
    </p:extLst>
  </p:cSld>
  <p:clrMapOvr>
    <a:masterClrMapping/>
  </p:clrMapOvr>
</p:sld>
</file>

<file path=ppt/theme/theme1.xml><?xml version="1.0" encoding="utf-8"?>
<a:theme xmlns:a="http://schemas.openxmlformats.org/drawingml/2006/main" name="WE20 PP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HMC Messe Farben">
    <a:dk1>
      <a:sysClr val="windowText" lastClr="000000"/>
    </a:dk1>
    <a:lt1>
      <a:sysClr val="window" lastClr="FFFFFF"/>
    </a:lt1>
    <a:dk2>
      <a:srgbClr val="44546A"/>
    </a:dk2>
    <a:lt2>
      <a:srgbClr val="E7E6E6"/>
    </a:lt2>
    <a:accent1>
      <a:srgbClr val="073D7E"/>
    </a:accent1>
    <a:accent2>
      <a:srgbClr val="00944A"/>
    </a:accent2>
    <a:accent3>
      <a:srgbClr val="65B3E4"/>
    </a:accent3>
    <a:accent4>
      <a:srgbClr val="9F0002"/>
    </a:accent4>
    <a:accent5>
      <a:srgbClr val="A6A6A6"/>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3957</Words>
  <Application>Microsoft Office PowerPoint</Application>
  <PresentationFormat>Benutzerdefiniert</PresentationFormat>
  <Paragraphs>234</Paragraphs>
  <Slides>31</Slides>
  <Notes>1</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WE20 PPT 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ABC</dc:creator>
  <cp:lastModifiedBy>Funck, Dana</cp:lastModifiedBy>
  <cp:revision>271</cp:revision>
  <dcterms:created xsi:type="dcterms:W3CDTF">2014-04-03T08:27:42Z</dcterms:created>
  <dcterms:modified xsi:type="dcterms:W3CDTF">2020-10-29T11:39:47Z</dcterms:modified>
</cp:coreProperties>
</file>